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256" r:id="rId5"/>
    <p:sldId id="286" r:id="rId6"/>
    <p:sldId id="268" r:id="rId7"/>
    <p:sldId id="270" r:id="rId8"/>
    <p:sldId id="271" r:id="rId9"/>
    <p:sldId id="272" r:id="rId10"/>
    <p:sldId id="273" r:id="rId11"/>
    <p:sldId id="274" r:id="rId12"/>
    <p:sldId id="275" r:id="rId13"/>
    <p:sldId id="269" r:id="rId14"/>
    <p:sldId id="285" r:id="rId15"/>
    <p:sldId id="276" r:id="rId16"/>
    <p:sldId id="288" r:id="rId17"/>
    <p:sldId id="278" r:id="rId18"/>
    <p:sldId id="289" r:id="rId19"/>
    <p:sldId id="284" r:id="rId20"/>
    <p:sldId id="290" r:id="rId21"/>
    <p:sldId id="287" r:id="rId22"/>
    <p:sldId id="291" r:id="rId23"/>
    <p:sldId id="277" r:id="rId24"/>
    <p:sldId id="281" r:id="rId25"/>
    <p:sldId id="280" r:id="rId26"/>
    <p:sldId id="283" r:id="rId27"/>
    <p:sldId id="282" r:id="rId28"/>
    <p:sldId id="265" r:id="rId29"/>
  </p:sldIdLst>
  <p:sldSz cx="18288000" cy="10287000"/>
  <p:notesSz cx="7010400" cy="9296400"/>
  <p:embeddedFontLst>
    <p:embeddedFont>
      <p:font typeface="League Spartan" panose="020B0604020202020204" charset="0"/>
      <p:regular r:id="rId32"/>
    </p:embeddedFont>
    <p:embeddedFont>
      <p:font typeface="Raleway" pitchFamily="2" charset="0"/>
      <p:regular r:id="rId33"/>
      <p:bold r:id="rId34"/>
      <p:italic r:id="rId35"/>
      <p:boldItalic r:id="rId36"/>
    </p:embeddedFont>
    <p:embeddedFont>
      <p:font typeface="Raleway Bold" pitchFamily="2" charset="0"/>
      <p:regular r:id="rId37"/>
      <p:bold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3596D4C-97A5-6846-3063-EF0AFDA2BADC}" name="Michaela Dineen" initials="MD" userId="S::MDineen@kaskaskiaeng.com::029a6849-bd74-4a6d-b53f-5c8af4abfb4e" providerId="AD"/>
  <p188:author id="{4017F34D-47A3-DC15-BD66-CB7C55E81DA8}" name="Wiszkon, Sarah L" initials="SW" userId="S::Sarah.Wiszkon@Illinois.gov::28aa721b-ccdf-434f-9164-cb70500ae6d3" providerId="AD"/>
  <p188:author id="{2C631456-C4CF-733B-5520-7DDB5A980BB4}" name="David Holloway" initials="DH" userId="S::david.holloway@volkert.com::65ed89a2-0b7f-469c-83b1-daf574c42c6a" providerId="AD"/>
  <p188:author id="{467D8E71-A697-31E5-A3C9-A49F222A699A}" name="James Ritter" initials="JR" userId="S::jritter@hgcons.com::cfd0dee0-2194-41f1-9f29-584718a0635d" providerId="AD"/>
  <p188:author id="{D6B08880-9C27-905D-D088-CAD379FA0CDA}" name="Michaela Dineen" initials="MD" userId="S::mdineen@kaskaskiaeng.com::029a6849-bd74-4a6d-b53f-5c8af4abfb4e" providerId="AD"/>
  <p188:author id="{008FB39E-4D73-4C52-FE35-76ED995A8E9C}" name="Sarah Wells" initials="SW" userId="S::swells@kaskaskiaeng.com::f1fa556c-3152-4e34-a2c0-74204c87dbc5" providerId="AD"/>
  <p188:author id="{2035BEBB-E4B5-528B-FA97-081D9D10DCF5}" name="Geri Boyer" initials="GB" userId="S::GBoyer@kaskaskiaeng.com::f2abd060-122c-4f32-aff6-c8726dddded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D40A"/>
    <a:srgbClr val="81B529"/>
    <a:srgbClr val="3A3A8E"/>
    <a:srgbClr val="6A6CAB"/>
    <a:srgbClr val="F4711E"/>
    <a:srgbClr val="95D30B"/>
    <a:srgbClr val="C1C519"/>
    <a:srgbClr val="82B528"/>
    <a:srgbClr val="EB6E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font" Target="fonts/font3.fntdata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2.fntdata"/><Relationship Id="rId38" Type="http://schemas.openxmlformats.org/officeDocument/2006/relationships/font" Target="fonts/font7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Wells" userId="f1fa556c-3152-4e34-a2c0-74204c87dbc5" providerId="ADAL" clId="{2EE64E3A-E48F-4A23-B860-5F297CC84BB4}"/>
    <pc:docChg chg="mod">
      <pc:chgData name="Sarah Wells" userId="f1fa556c-3152-4e34-a2c0-74204c87dbc5" providerId="ADAL" clId="{2EE64E3A-E48F-4A23-B860-5F297CC84BB4}" dt="2026-08-21T16:30:28.720" v="0"/>
      <pc:docMkLst>
        <pc:docMk/>
      </pc:docMkLst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A2CDA1-FC98-CC36-0249-E5D78EAE8A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9BCFE3-3D58-128D-601B-904FE7494C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/>
              <a:t>8/19/2026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407F67-E8F0-E41B-19ED-80C9EF563E9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1D729-63D8-7C8E-007F-E7E9F78FFB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44ED14-DD74-47F5-B839-195E03FF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91296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r>
              <a:rPr lang="en-US"/>
              <a:t>8/19/2026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r>
              <a:rPr lang="en-US"/>
              <a:t>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6438168-0A41-4DE5-BBC8-E5DB062B7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1500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Speaking: IDOT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2BB6A7-7E73-5043-E1A2-C80E298418C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562859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Speaking: Jackie (CDM)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16F3C2-A7B1-E981-6E5F-591C592DC5F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15505368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/>
              <a:t>Speaking: Jackie (CDM)</a:t>
            </a:r>
          </a:p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B7FA1C-901C-9E54-BDE7-ABAEE753F71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4523754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/>
              <a:t>Speaking: Jackie (CDM)</a:t>
            </a:r>
          </a:p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E042C-CFDC-A084-D2D5-E3A223F14C6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24646001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2DD6B-97A4-1EF0-92D7-ABE280E2D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76BE77-A9BC-8214-F7CB-B38C289A91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4367E7-5B57-0EC2-5622-CCCE0CAC51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/>
              <a:t>Speaking: Jackie (CDM)</a:t>
            </a:r>
          </a:p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58F06B-178B-3F22-4E40-399D4D9468D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16010998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/>
              <a:t>Speaking: Jackie (CDM)</a:t>
            </a:r>
          </a:p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BD6298-DE59-2329-85E0-BD7A01C054C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21474655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81AB2-74FF-2F5B-4927-850EA20B4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B2BE2E-4809-935B-897F-B39585F937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B2C09A-8DBB-6C63-BE9E-3D9D5A5EDD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/>
              <a:t>Speaking: Jackie (CDM)</a:t>
            </a:r>
          </a:p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D23EC5-4393-2B27-6BC9-0AC28F6B777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31911244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/>
              <a:t>Speaking: Jackie (CDM)</a:t>
            </a:r>
          </a:p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463797-77FE-99C1-5AA2-CD441778B21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41966423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498EB-CBFD-0D49-AB82-0C7ABBBCB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07D8F1-F78D-BA49-9F4C-27D1451FB8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6A852D-A25B-774D-1F73-1036A95B50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/>
              <a:t>Speaking: Jackie (CDM)</a:t>
            </a:r>
          </a:p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E1CE9A-4534-4FCA-5508-118610D9E49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1952557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/>
              <a:t>Speaking: Jackie (CDM)</a:t>
            </a:r>
          </a:p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A9572E-9FB2-72A8-A7D3-D79FBF3E4FF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36654160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12A3E-A732-30E5-E7B5-731DC58C3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4EE005-09D9-1179-189D-7A3777A304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733B23-2E15-F992-7D35-B81DD79572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/>
              <a:t>Speaking: Jackie (CDM)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21E4E5-12B9-4815-0A8A-2B0A62036A6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1562054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/>
              <a:t>Speaking: IDOT</a:t>
            </a:r>
          </a:p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9B25EE-C5D9-C0C3-CF2E-6C6155E69D9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28705253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/>
              <a:t>Speaking: Jackie (CDM)</a:t>
            </a:r>
          </a:p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4B37D3-9BC1-77FF-1348-CEF3BF9BD7B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4383117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Speaking: Geri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F84AA2-8391-E9FB-E9DE-BA0817FF550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5434694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/>
              <a:t>Speaking: Geri</a:t>
            </a:r>
          </a:p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9BE701-9DF0-0036-4F54-9BD3FAFF7EA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18803716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/>
              <a:t>Speaking: Geri</a:t>
            </a:r>
          </a:p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84667B-547D-3946-D30B-4414F1C7ABB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3973991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/>
              <a:t>Speaking: Geri</a:t>
            </a:r>
          </a:p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96EE1D-E7D1-18D2-47F7-3A96D468133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33325387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/>
              <a:t>Speaking: Geri</a:t>
            </a:r>
          </a:p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37F3E-E642-0B3C-9972-4D838229879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2126600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/>
              <a:t>Speaking: IDOT</a:t>
            </a:r>
          </a:p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DFCD7F-5A2D-A37E-04CF-8641888A8F0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953846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/>
              <a:t>Speaking: IDOT</a:t>
            </a:r>
          </a:p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F9E364-D213-C502-04E8-775DA12A5DA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4229447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Speaking: Caroline – replace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AAB883-699E-FA57-C163-45ADDF363BA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1567322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/>
              <a:t>Speaking: Caroline</a:t>
            </a:r>
          </a:p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005FAF-4C12-37F3-DFC8-1F8DC62AFB6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38357800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/>
              <a:t>Speaking: Caroline</a:t>
            </a:r>
          </a:p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0193FC-66E0-F7B6-CF6A-2FED845283B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14176762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/>
              <a:t>Speaking: Caroline</a:t>
            </a:r>
          </a:p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F688C1-FDF3-1013-6959-E3B956B215D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6554618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/>
              <a:t>Speaking: Caroline</a:t>
            </a:r>
          </a:p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737DE3-942A-C8DE-B664-A0677E3DD0D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</p:spTree>
    <p:extLst>
      <p:ext uri="{BB962C8B-B14F-4D97-AF65-F5344CB8AC3E}">
        <p14:creationId xmlns:p14="http://schemas.microsoft.com/office/powerpoint/2010/main" val="3566935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4" Type="http://schemas.openxmlformats.org/officeDocument/2006/relationships/image" Target="../media/image1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C0703E72-EFF3-2009-7D06-73A046B88B4E}"/>
              </a:ext>
            </a:extLst>
          </p:cNvPr>
          <p:cNvSpPr/>
          <p:nvPr/>
        </p:nvSpPr>
        <p:spPr>
          <a:xfrm rot="16200000">
            <a:off x="12596178" y="4668522"/>
            <a:ext cx="7829893" cy="3553754"/>
          </a:xfrm>
          <a:prstGeom prst="rtTriangle">
            <a:avLst/>
          </a:prstGeom>
          <a:solidFill>
            <a:srgbClr val="F471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2"/>
          <p:cNvGrpSpPr/>
          <p:nvPr/>
        </p:nvGrpSpPr>
        <p:grpSpPr>
          <a:xfrm>
            <a:off x="0" y="3586140"/>
            <a:ext cx="1226490" cy="3309960"/>
            <a:chOff x="0" y="0"/>
            <a:chExt cx="812800" cy="769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769840"/>
            </a:xfrm>
            <a:custGeom>
              <a:avLst/>
              <a:gdLst/>
              <a:ahLst/>
              <a:cxnLst/>
              <a:rect l="l" t="t" r="r" b="b"/>
              <a:pathLst>
                <a:path w="812800" h="769840">
                  <a:moveTo>
                    <a:pt x="0" y="0"/>
                  </a:moveTo>
                  <a:lnTo>
                    <a:pt x="812800" y="0"/>
                  </a:lnTo>
                  <a:lnTo>
                    <a:pt x="812800" y="769840"/>
                  </a:lnTo>
                  <a:lnTo>
                    <a:pt x="0" y="769840"/>
                  </a:lnTo>
                  <a:close/>
                </a:path>
              </a:pathLst>
            </a:custGeom>
            <a:solidFill>
              <a:srgbClr val="82B52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2444805"/>
            <a:ext cx="18288000" cy="192105"/>
            <a:chOff x="0" y="0"/>
            <a:chExt cx="3261101" cy="42487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61101" cy="424876"/>
            </a:xfrm>
            <a:custGeom>
              <a:avLst/>
              <a:gdLst/>
              <a:ahLst/>
              <a:cxnLst/>
              <a:rect l="l" t="t" r="r" b="b"/>
              <a:pathLst>
                <a:path w="3261101" h="424876">
                  <a:moveTo>
                    <a:pt x="0" y="0"/>
                  </a:moveTo>
                  <a:lnTo>
                    <a:pt x="3261101" y="0"/>
                  </a:lnTo>
                  <a:lnTo>
                    <a:pt x="3261101" y="424876"/>
                  </a:lnTo>
                  <a:lnTo>
                    <a:pt x="0" y="424876"/>
                  </a:lnTo>
                  <a:close/>
                </a:path>
              </a:pathLst>
            </a:custGeom>
            <a:solidFill>
              <a:srgbClr val="3C388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3261101" cy="472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406893" y="3666172"/>
            <a:ext cx="16652507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7200">
                <a:latin typeface="League Spartan"/>
                <a:ea typeface="League Spartan"/>
                <a:cs typeface="League Spartan"/>
                <a:sym typeface="League Spartan"/>
              </a:rPr>
              <a:t>Planning and Environmental </a:t>
            </a:r>
          </a:p>
          <a:p>
            <a:pPr algn="l">
              <a:spcBef>
                <a:spcPct val="0"/>
              </a:spcBef>
            </a:pPr>
            <a:r>
              <a:rPr lang="en-US" sz="7200">
                <a:latin typeface="League Spartan"/>
                <a:ea typeface="League Spartan"/>
                <a:cs typeface="League Spartan"/>
                <a:sym typeface="League Spartan"/>
              </a:rPr>
              <a:t>Linkages (PEL) Study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79597" y="6415563"/>
            <a:ext cx="17221164" cy="4558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81"/>
              </a:lnSpc>
              <a:spcBef>
                <a:spcPct val="0"/>
              </a:spcBef>
            </a:pPr>
            <a:r>
              <a:rPr lang="en-US" sz="54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IL Route 15 and Bond Avenue in East St. Louis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9B8FE51-AC48-2D4C-C10F-1E4F0ECF6764}"/>
              </a:ext>
            </a:extLst>
          </p:cNvPr>
          <p:cNvSpPr/>
          <p:nvPr/>
        </p:nvSpPr>
        <p:spPr>
          <a:xfrm>
            <a:off x="15163800" y="0"/>
            <a:ext cx="3124200" cy="2344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99BD399-B23C-E545-A471-17D89BAB12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5550268" y="186044"/>
            <a:ext cx="2351263" cy="2344408"/>
          </a:xfrm>
          <a:prstGeom prst="rect">
            <a:avLst/>
          </a:prstGeom>
        </p:spPr>
      </p:pic>
      <p:pic>
        <p:nvPicPr>
          <p:cNvPr id="35" name="Picture 34" descr="The image depicts a blank or white space without any additional details or content.&#10;&#10;AI-generated content may be incorrect.">
            <a:extLst>
              <a:ext uri="{FF2B5EF4-FFF2-40B4-BE49-F238E27FC236}">
                <a16:creationId xmlns:a16="http://schemas.microsoft.com/office/drawing/2014/main" id="{E4336C92-9ECB-A6D4-3576-19C870585D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597" y="7437030"/>
            <a:ext cx="5557280" cy="1517986"/>
          </a:xfrm>
          <a:prstGeom prst="rect">
            <a:avLst/>
          </a:prstGeom>
        </p:spPr>
      </p:pic>
      <p:sp>
        <p:nvSpPr>
          <p:cNvPr id="38" name="TextBox 21">
            <a:extLst>
              <a:ext uri="{FF2B5EF4-FFF2-40B4-BE49-F238E27FC236}">
                <a16:creationId xmlns:a16="http://schemas.microsoft.com/office/drawing/2014/main" id="{9FD1D6D6-0139-32EF-8C7C-45166995B6D6}"/>
              </a:ext>
            </a:extLst>
          </p:cNvPr>
          <p:cNvSpPr txBox="1"/>
          <p:nvPr/>
        </p:nvSpPr>
        <p:spPr>
          <a:xfrm>
            <a:off x="619488" y="738435"/>
            <a:ext cx="17439912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400">
                <a:solidFill>
                  <a:schemeClr val="bg1">
                    <a:lumMod val="50000"/>
                  </a:scheme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Community Advisory Group (CAG Meeting #1)</a:t>
            </a:r>
            <a:endParaRPr lang="en-US" sz="4400">
              <a:solidFill>
                <a:schemeClr val="bg1">
                  <a:lumMod val="50000"/>
                </a:schemeClr>
              </a:solidFill>
              <a:latin typeface="League Spartan"/>
              <a:ea typeface="League Spartan"/>
              <a:cs typeface="League Spartan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19487" y="1331984"/>
            <a:ext cx="11462239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4000" spc="-4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August 19, 2026  |  East St. Louis Public Library</a:t>
            </a:r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7D80E19E-1FCC-08A7-D719-8D690AC9BCE4}"/>
              </a:ext>
            </a:extLst>
          </p:cNvPr>
          <p:cNvSpPr/>
          <p:nvPr/>
        </p:nvSpPr>
        <p:spPr>
          <a:xfrm rot="16200000">
            <a:off x="13773150" y="5772149"/>
            <a:ext cx="5753099" cy="3276600"/>
          </a:xfrm>
          <a:prstGeom prst="rtTriangle">
            <a:avLst/>
          </a:prstGeom>
          <a:solidFill>
            <a:srgbClr val="3A3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FB5114AC-1D56-034C-0AA0-2D54ED0B62D6}"/>
              </a:ext>
            </a:extLst>
          </p:cNvPr>
          <p:cNvSpPr/>
          <p:nvPr/>
        </p:nvSpPr>
        <p:spPr>
          <a:xfrm rot="16200000">
            <a:off x="14715346" y="6760166"/>
            <a:ext cx="3917259" cy="322805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0CA4F5-19B8-C1E0-EBB2-425B6BBE9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8965B3B-A574-8247-7465-B5612C873E1B}"/>
              </a:ext>
            </a:extLst>
          </p:cNvPr>
          <p:cNvGrpSpPr/>
          <p:nvPr/>
        </p:nvGrpSpPr>
        <p:grpSpPr>
          <a:xfrm>
            <a:off x="1600200" y="3795734"/>
            <a:ext cx="1226490" cy="3514726"/>
            <a:chOff x="0" y="-47625"/>
            <a:chExt cx="812800" cy="81746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5C175A8-4513-F092-A1D6-BE77325FC9E8}"/>
                </a:ext>
              </a:extLst>
            </p:cNvPr>
            <p:cNvSpPr/>
            <p:nvPr/>
          </p:nvSpPr>
          <p:spPr>
            <a:xfrm>
              <a:off x="0" y="0"/>
              <a:ext cx="812800" cy="769840"/>
            </a:xfrm>
            <a:custGeom>
              <a:avLst/>
              <a:gdLst/>
              <a:ahLst/>
              <a:cxnLst/>
              <a:rect l="l" t="t" r="r" b="b"/>
              <a:pathLst>
                <a:path w="812800" h="769840">
                  <a:moveTo>
                    <a:pt x="0" y="0"/>
                  </a:moveTo>
                  <a:lnTo>
                    <a:pt x="812800" y="0"/>
                  </a:lnTo>
                  <a:lnTo>
                    <a:pt x="812800" y="769840"/>
                  </a:lnTo>
                  <a:lnTo>
                    <a:pt x="0" y="769840"/>
                  </a:lnTo>
                  <a:close/>
                </a:path>
              </a:pathLst>
            </a:custGeom>
            <a:solidFill>
              <a:srgbClr val="82B52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47E62CE-99D1-568E-782F-DCE6D03540D2}"/>
                </a:ext>
              </a:extLst>
            </p:cNvPr>
            <p:cNvSpPr txBox="1"/>
            <p:nvPr/>
          </p:nvSpPr>
          <p:spPr>
            <a:xfrm>
              <a:off x="0" y="-47625"/>
              <a:ext cx="812800" cy="8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5" name="TextBox 21">
            <a:extLst>
              <a:ext uri="{FF2B5EF4-FFF2-40B4-BE49-F238E27FC236}">
                <a16:creationId xmlns:a16="http://schemas.microsoft.com/office/drawing/2014/main" id="{9D08083F-7DE7-3F08-337C-C26B64F6A8E0}"/>
              </a:ext>
            </a:extLst>
          </p:cNvPr>
          <p:cNvSpPr txBox="1"/>
          <p:nvPr/>
        </p:nvSpPr>
        <p:spPr>
          <a:xfrm>
            <a:off x="3124200" y="4331823"/>
            <a:ext cx="16652507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6600">
                <a:latin typeface="League Spartan"/>
                <a:ea typeface="League Spartan"/>
                <a:cs typeface="League Spartan"/>
                <a:sym typeface="League Spartan"/>
              </a:rPr>
              <a:t>Project Context &amp;</a:t>
            </a:r>
          </a:p>
          <a:p>
            <a:pPr algn="l">
              <a:spcBef>
                <a:spcPct val="0"/>
              </a:spcBef>
            </a:pPr>
            <a:r>
              <a:rPr lang="en-US" sz="6600">
                <a:latin typeface="League Spartan"/>
                <a:ea typeface="League Spartan"/>
                <a:cs typeface="League Spartan"/>
                <a:sym typeface="League Spartan"/>
              </a:rPr>
              <a:t>Existing Conditions</a:t>
            </a:r>
          </a:p>
        </p:txBody>
      </p:sp>
      <p:sp>
        <p:nvSpPr>
          <p:cNvPr id="6" name="TextBox 22">
            <a:extLst>
              <a:ext uri="{FF2B5EF4-FFF2-40B4-BE49-F238E27FC236}">
                <a16:creationId xmlns:a16="http://schemas.microsoft.com/office/drawing/2014/main" id="{3F303760-B417-D890-526B-43FAF1972C45}"/>
              </a:ext>
            </a:extLst>
          </p:cNvPr>
          <p:cNvSpPr txBox="1"/>
          <p:nvPr/>
        </p:nvSpPr>
        <p:spPr>
          <a:xfrm>
            <a:off x="3124200" y="6667500"/>
            <a:ext cx="17221164" cy="4382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81"/>
              </a:lnSpc>
              <a:spcBef>
                <a:spcPct val="0"/>
              </a:spcBef>
            </a:pPr>
            <a:r>
              <a:rPr lang="en-US" sz="44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What do we currently know about the corridor?</a:t>
            </a:r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31E3EEDC-1774-3E31-59C7-2954976EE284}"/>
              </a:ext>
            </a:extLst>
          </p:cNvPr>
          <p:cNvGrpSpPr/>
          <p:nvPr/>
        </p:nvGrpSpPr>
        <p:grpSpPr>
          <a:xfrm>
            <a:off x="0" y="0"/>
            <a:ext cx="18288000" cy="1409700"/>
            <a:chOff x="0" y="0"/>
            <a:chExt cx="3261101" cy="42487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4270D11-959C-315E-71C0-2418928E4981}"/>
                </a:ext>
              </a:extLst>
            </p:cNvPr>
            <p:cNvSpPr/>
            <p:nvPr/>
          </p:nvSpPr>
          <p:spPr>
            <a:xfrm>
              <a:off x="0" y="0"/>
              <a:ext cx="3261101" cy="424876"/>
            </a:xfrm>
            <a:custGeom>
              <a:avLst/>
              <a:gdLst/>
              <a:ahLst/>
              <a:cxnLst/>
              <a:rect l="l" t="t" r="r" b="b"/>
              <a:pathLst>
                <a:path w="3261101" h="424876">
                  <a:moveTo>
                    <a:pt x="0" y="0"/>
                  </a:moveTo>
                  <a:lnTo>
                    <a:pt x="3261101" y="0"/>
                  </a:lnTo>
                  <a:lnTo>
                    <a:pt x="3261101" y="424876"/>
                  </a:lnTo>
                  <a:lnTo>
                    <a:pt x="0" y="4248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A7735857-48A6-679C-DCA8-D156ED05B9C9}"/>
                </a:ext>
              </a:extLst>
            </p:cNvPr>
            <p:cNvSpPr txBox="1"/>
            <p:nvPr/>
          </p:nvSpPr>
          <p:spPr>
            <a:xfrm>
              <a:off x="0" y="-47625"/>
              <a:ext cx="3261101" cy="4725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12" name="TextBox 23">
            <a:extLst>
              <a:ext uri="{FF2B5EF4-FFF2-40B4-BE49-F238E27FC236}">
                <a16:creationId xmlns:a16="http://schemas.microsoft.com/office/drawing/2014/main" id="{AEFD402D-6001-7FEB-B887-D5ACF605B36F}"/>
              </a:ext>
            </a:extLst>
          </p:cNvPr>
          <p:cNvSpPr txBox="1"/>
          <p:nvPr/>
        </p:nvSpPr>
        <p:spPr>
          <a:xfrm>
            <a:off x="6438393" y="824518"/>
            <a:ext cx="115062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2800" spc="-4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IL Route 15 and Bond Avenue in East St. Louis</a:t>
            </a:r>
          </a:p>
        </p:txBody>
      </p:sp>
      <p:sp>
        <p:nvSpPr>
          <p:cNvPr id="14" name="TextBox 21">
            <a:extLst>
              <a:ext uri="{FF2B5EF4-FFF2-40B4-BE49-F238E27FC236}">
                <a16:creationId xmlns:a16="http://schemas.microsoft.com/office/drawing/2014/main" id="{80D0CA17-52EF-1CE2-303E-1FB3FA303970}"/>
              </a:ext>
            </a:extLst>
          </p:cNvPr>
          <p:cNvSpPr txBox="1"/>
          <p:nvPr/>
        </p:nvSpPr>
        <p:spPr>
          <a:xfrm>
            <a:off x="6019800" y="174727"/>
            <a:ext cx="1192479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3600">
                <a:latin typeface="League Spartan"/>
                <a:ea typeface="League Spartan"/>
                <a:cs typeface="League Spartan"/>
                <a:sym typeface="League Spartan"/>
              </a:rPr>
              <a:t>Community Advisory Group (CAG) Meeting #1</a:t>
            </a:r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4A9761CE-A9A6-EA29-188C-C141FB60DA51}"/>
              </a:ext>
            </a:extLst>
          </p:cNvPr>
          <p:cNvSpPr/>
          <p:nvPr/>
        </p:nvSpPr>
        <p:spPr>
          <a:xfrm rot="16200000">
            <a:off x="14144145" y="6143143"/>
            <a:ext cx="5392112" cy="2895601"/>
          </a:xfrm>
          <a:prstGeom prst="rtTriangle">
            <a:avLst/>
          </a:prstGeom>
          <a:solidFill>
            <a:srgbClr val="F471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>
            <a:extLst>
              <a:ext uri="{FF2B5EF4-FFF2-40B4-BE49-F238E27FC236}">
                <a16:creationId xmlns:a16="http://schemas.microsoft.com/office/drawing/2014/main" id="{E0A28D0D-EACA-0896-6E30-5822BB9B3A97}"/>
              </a:ext>
            </a:extLst>
          </p:cNvPr>
          <p:cNvSpPr/>
          <p:nvPr/>
        </p:nvSpPr>
        <p:spPr>
          <a:xfrm rot="16200000">
            <a:off x="14942555" y="6941556"/>
            <a:ext cx="4021113" cy="2669774"/>
          </a:xfrm>
          <a:prstGeom prst="rtTriangle">
            <a:avLst/>
          </a:prstGeom>
          <a:solidFill>
            <a:srgbClr val="3A3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Triangle 19">
            <a:extLst>
              <a:ext uri="{FF2B5EF4-FFF2-40B4-BE49-F238E27FC236}">
                <a16:creationId xmlns:a16="http://schemas.microsoft.com/office/drawing/2014/main" id="{C9A71380-B6E9-C623-B70A-D3C9E621AFE9}"/>
              </a:ext>
            </a:extLst>
          </p:cNvPr>
          <p:cNvSpPr/>
          <p:nvPr/>
        </p:nvSpPr>
        <p:spPr>
          <a:xfrm rot="16200000">
            <a:off x="15623631" y="7622629"/>
            <a:ext cx="2698522" cy="263021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The image depicts an environmental study (PEL) linkage for East St. Louis, featuring icons for environmental links and routes along Illinois Route 15 and Bond Avenue.&#10;&#10;AI-generated content may be incorrect.">
            <a:extLst>
              <a:ext uri="{FF2B5EF4-FFF2-40B4-BE49-F238E27FC236}">
                <a16:creationId xmlns:a16="http://schemas.microsoft.com/office/drawing/2014/main" id="{471B2821-A11A-FD9E-651C-0DF8583781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52372" y="139148"/>
            <a:ext cx="1374748" cy="137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295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1FF035-AD49-34B1-2B40-A6EC01788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DFCBEB91-11E7-0505-6B03-46B192FBC74A}"/>
              </a:ext>
            </a:extLst>
          </p:cNvPr>
          <p:cNvSpPr txBox="1"/>
          <p:nvPr/>
        </p:nvSpPr>
        <p:spPr>
          <a:xfrm>
            <a:off x="1740131" y="2476500"/>
            <a:ext cx="16243069" cy="1015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248"/>
              </a:lnSpc>
              <a:spcBef>
                <a:spcPct val="0"/>
              </a:spcBef>
            </a:pPr>
            <a:r>
              <a:rPr lang="en-US" sz="5891" b="1">
                <a:latin typeface="League Spartan"/>
                <a:ea typeface="League Spartan"/>
                <a:cs typeface="League Spartan"/>
                <a:sym typeface="League Spartan"/>
              </a:rPr>
              <a:t>Guided by Livability Framework</a:t>
            </a:r>
          </a:p>
        </p:txBody>
      </p:sp>
      <p:sp>
        <p:nvSpPr>
          <p:cNvPr id="20" name="AutoShape 20">
            <a:extLst>
              <a:ext uri="{FF2B5EF4-FFF2-40B4-BE49-F238E27FC236}">
                <a16:creationId xmlns:a16="http://schemas.microsoft.com/office/drawing/2014/main" id="{4E957D1A-DD2A-6009-7367-CEAE3F05653B}"/>
              </a:ext>
            </a:extLst>
          </p:cNvPr>
          <p:cNvSpPr/>
          <p:nvPr/>
        </p:nvSpPr>
        <p:spPr>
          <a:xfrm>
            <a:off x="1764848" y="3903717"/>
            <a:ext cx="2067166" cy="0"/>
          </a:xfrm>
          <a:prstGeom prst="line">
            <a:avLst/>
          </a:prstGeom>
          <a:ln w="38100" cap="flat">
            <a:solidFill>
              <a:srgbClr val="82B5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4B6899E7-0C38-11B0-EE0F-055AB3850C2B}"/>
              </a:ext>
            </a:extLst>
          </p:cNvPr>
          <p:cNvGrpSpPr/>
          <p:nvPr/>
        </p:nvGrpSpPr>
        <p:grpSpPr>
          <a:xfrm>
            <a:off x="0" y="0"/>
            <a:ext cx="18288000" cy="1409700"/>
            <a:chOff x="0" y="0"/>
            <a:chExt cx="3261101" cy="42487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3" name="Freeform 6">
              <a:extLst>
                <a:ext uri="{FF2B5EF4-FFF2-40B4-BE49-F238E27FC236}">
                  <a16:creationId xmlns:a16="http://schemas.microsoft.com/office/drawing/2014/main" id="{A493C1A1-117C-A680-787F-E3E70FDDA0F9}"/>
                </a:ext>
              </a:extLst>
            </p:cNvPr>
            <p:cNvSpPr/>
            <p:nvPr/>
          </p:nvSpPr>
          <p:spPr>
            <a:xfrm>
              <a:off x="0" y="0"/>
              <a:ext cx="3261101" cy="424876"/>
            </a:xfrm>
            <a:custGeom>
              <a:avLst/>
              <a:gdLst/>
              <a:ahLst/>
              <a:cxnLst/>
              <a:rect l="l" t="t" r="r" b="b"/>
              <a:pathLst>
                <a:path w="3261101" h="424876">
                  <a:moveTo>
                    <a:pt x="0" y="0"/>
                  </a:moveTo>
                  <a:lnTo>
                    <a:pt x="3261101" y="0"/>
                  </a:lnTo>
                  <a:lnTo>
                    <a:pt x="3261101" y="424876"/>
                  </a:lnTo>
                  <a:lnTo>
                    <a:pt x="0" y="4248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7">
              <a:extLst>
                <a:ext uri="{FF2B5EF4-FFF2-40B4-BE49-F238E27FC236}">
                  <a16:creationId xmlns:a16="http://schemas.microsoft.com/office/drawing/2014/main" id="{9C0BD9A8-1084-5ADC-7DF0-6EE2B944DD81}"/>
                </a:ext>
              </a:extLst>
            </p:cNvPr>
            <p:cNvSpPr txBox="1"/>
            <p:nvPr/>
          </p:nvSpPr>
          <p:spPr>
            <a:xfrm>
              <a:off x="0" y="-47625"/>
              <a:ext cx="3261101" cy="4725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7" name="TextBox 23">
            <a:extLst>
              <a:ext uri="{FF2B5EF4-FFF2-40B4-BE49-F238E27FC236}">
                <a16:creationId xmlns:a16="http://schemas.microsoft.com/office/drawing/2014/main" id="{D0BFC9EF-A270-8D04-F66D-FEA420EF4C04}"/>
              </a:ext>
            </a:extLst>
          </p:cNvPr>
          <p:cNvSpPr txBox="1"/>
          <p:nvPr/>
        </p:nvSpPr>
        <p:spPr>
          <a:xfrm>
            <a:off x="6438393" y="824518"/>
            <a:ext cx="115062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2800" spc="-4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IL Route 15 and Bond Avenue in East St. Louis</a:t>
            </a:r>
          </a:p>
        </p:txBody>
      </p:sp>
      <p:sp>
        <p:nvSpPr>
          <p:cNvPr id="9" name="TextBox 22">
            <a:extLst>
              <a:ext uri="{FF2B5EF4-FFF2-40B4-BE49-F238E27FC236}">
                <a16:creationId xmlns:a16="http://schemas.microsoft.com/office/drawing/2014/main" id="{7B866C50-254A-DAD0-5D89-C875214F397E}"/>
              </a:ext>
            </a:extLst>
          </p:cNvPr>
          <p:cNvSpPr txBox="1"/>
          <p:nvPr/>
        </p:nvSpPr>
        <p:spPr>
          <a:xfrm>
            <a:off x="1764847" y="4376375"/>
            <a:ext cx="14846753" cy="37981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8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A living document used to measure, plan, and improve the quality of life in a community. 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8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Will be used to support the PEL Study by guiding a collaborative, inclusive, and community-centered planning process.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8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Evaluates factors like public health, safety, the environment, and economic health to ensure neighborhoods are comfortable, fair, and functional for everyone.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8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Will be available on the project website and updated as the project progresses.</a:t>
            </a:r>
          </a:p>
        </p:txBody>
      </p:sp>
      <p:sp>
        <p:nvSpPr>
          <p:cNvPr id="10" name="TextBox 21">
            <a:extLst>
              <a:ext uri="{FF2B5EF4-FFF2-40B4-BE49-F238E27FC236}">
                <a16:creationId xmlns:a16="http://schemas.microsoft.com/office/drawing/2014/main" id="{FFAFF794-A254-5FE0-AF3F-E111E87E5B17}"/>
              </a:ext>
            </a:extLst>
          </p:cNvPr>
          <p:cNvSpPr txBox="1"/>
          <p:nvPr/>
        </p:nvSpPr>
        <p:spPr>
          <a:xfrm>
            <a:off x="6019800" y="174727"/>
            <a:ext cx="1192479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3600">
                <a:latin typeface="League Spartan"/>
                <a:ea typeface="League Spartan"/>
                <a:cs typeface="League Spartan"/>
                <a:sym typeface="League Spartan"/>
              </a:rPr>
              <a:t>Community Advisory Group (CAG) Meeting #1</a:t>
            </a:r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C7D5B82F-05D1-EBEB-6666-67194E43FB8D}"/>
              </a:ext>
            </a:extLst>
          </p:cNvPr>
          <p:cNvSpPr/>
          <p:nvPr/>
        </p:nvSpPr>
        <p:spPr>
          <a:xfrm rot="16200000">
            <a:off x="14144145" y="6143143"/>
            <a:ext cx="5392112" cy="2895601"/>
          </a:xfrm>
          <a:prstGeom prst="rtTriangle">
            <a:avLst/>
          </a:prstGeom>
          <a:solidFill>
            <a:srgbClr val="F471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7258BEC3-7F74-13C0-BD53-37E193AAD3D0}"/>
              </a:ext>
            </a:extLst>
          </p:cNvPr>
          <p:cNvSpPr/>
          <p:nvPr/>
        </p:nvSpPr>
        <p:spPr>
          <a:xfrm rot="16200000">
            <a:off x="14942555" y="6941556"/>
            <a:ext cx="4021113" cy="2669774"/>
          </a:xfrm>
          <a:prstGeom prst="rtTriangle">
            <a:avLst/>
          </a:prstGeom>
          <a:solidFill>
            <a:srgbClr val="3A3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46611162-1C00-8BCB-4264-B6E1FB327077}"/>
              </a:ext>
            </a:extLst>
          </p:cNvPr>
          <p:cNvSpPr/>
          <p:nvPr/>
        </p:nvSpPr>
        <p:spPr>
          <a:xfrm rot="16200000">
            <a:off x="15623631" y="7622629"/>
            <a:ext cx="2698522" cy="263021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The image depicts an environmental study (PEL) linkage for East St. Louis, featuring icons for environmental links and routes along Illinois Route 15 and Bond Avenue.&#10;&#10;AI-generated content may be incorrect.">
            <a:extLst>
              <a:ext uri="{FF2B5EF4-FFF2-40B4-BE49-F238E27FC236}">
                <a16:creationId xmlns:a16="http://schemas.microsoft.com/office/drawing/2014/main" id="{992832E1-89B2-B529-FB22-3E0417962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52372" y="139148"/>
            <a:ext cx="1374748" cy="137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86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AC2058-0BB2-7C08-291B-50C12AC1E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6255A415-B852-A9C7-090C-522A8E33487B}"/>
              </a:ext>
            </a:extLst>
          </p:cNvPr>
          <p:cNvSpPr txBox="1"/>
          <p:nvPr/>
        </p:nvSpPr>
        <p:spPr>
          <a:xfrm>
            <a:off x="1740131" y="2171700"/>
            <a:ext cx="16243069" cy="1015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248"/>
              </a:lnSpc>
              <a:spcBef>
                <a:spcPct val="0"/>
              </a:spcBef>
            </a:pPr>
            <a:r>
              <a:rPr lang="en-US" sz="5891" b="1">
                <a:latin typeface="League Spartan"/>
                <a:ea typeface="League Spartan"/>
                <a:cs typeface="League Spartan"/>
                <a:sym typeface="League Spartan"/>
              </a:rPr>
              <a:t>Average Daily Traffic (ADT) Volumes</a:t>
            </a:r>
          </a:p>
        </p:txBody>
      </p:sp>
      <p:sp>
        <p:nvSpPr>
          <p:cNvPr id="20" name="AutoShape 20">
            <a:extLst>
              <a:ext uri="{FF2B5EF4-FFF2-40B4-BE49-F238E27FC236}">
                <a16:creationId xmlns:a16="http://schemas.microsoft.com/office/drawing/2014/main" id="{F2645FAD-355A-175B-96B1-67EFB165DB89}"/>
              </a:ext>
            </a:extLst>
          </p:cNvPr>
          <p:cNvSpPr/>
          <p:nvPr/>
        </p:nvSpPr>
        <p:spPr>
          <a:xfrm>
            <a:off x="1764848" y="3598917"/>
            <a:ext cx="2067166" cy="0"/>
          </a:xfrm>
          <a:prstGeom prst="line">
            <a:avLst/>
          </a:prstGeom>
          <a:ln w="38100" cap="flat">
            <a:solidFill>
              <a:srgbClr val="82B5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0459D960-5781-078A-6DC4-0633177B5156}"/>
              </a:ext>
            </a:extLst>
          </p:cNvPr>
          <p:cNvGrpSpPr/>
          <p:nvPr/>
        </p:nvGrpSpPr>
        <p:grpSpPr>
          <a:xfrm>
            <a:off x="0" y="0"/>
            <a:ext cx="18288000" cy="1409700"/>
            <a:chOff x="0" y="0"/>
            <a:chExt cx="3261101" cy="42487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3605613B-0328-059C-614A-239139F5E71B}"/>
                </a:ext>
              </a:extLst>
            </p:cNvPr>
            <p:cNvSpPr/>
            <p:nvPr/>
          </p:nvSpPr>
          <p:spPr>
            <a:xfrm>
              <a:off x="0" y="0"/>
              <a:ext cx="3261101" cy="424876"/>
            </a:xfrm>
            <a:custGeom>
              <a:avLst/>
              <a:gdLst/>
              <a:ahLst/>
              <a:cxnLst/>
              <a:rect l="l" t="t" r="r" b="b"/>
              <a:pathLst>
                <a:path w="3261101" h="424876">
                  <a:moveTo>
                    <a:pt x="0" y="0"/>
                  </a:moveTo>
                  <a:lnTo>
                    <a:pt x="3261101" y="0"/>
                  </a:lnTo>
                  <a:lnTo>
                    <a:pt x="3261101" y="424876"/>
                  </a:lnTo>
                  <a:lnTo>
                    <a:pt x="0" y="4248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35D6D01A-C151-4DF6-AF20-2DCB42A2716A}"/>
                </a:ext>
              </a:extLst>
            </p:cNvPr>
            <p:cNvSpPr txBox="1"/>
            <p:nvPr/>
          </p:nvSpPr>
          <p:spPr>
            <a:xfrm>
              <a:off x="0" y="-47625"/>
              <a:ext cx="3261101" cy="4725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8" name="TextBox 23">
            <a:extLst>
              <a:ext uri="{FF2B5EF4-FFF2-40B4-BE49-F238E27FC236}">
                <a16:creationId xmlns:a16="http://schemas.microsoft.com/office/drawing/2014/main" id="{82E8A0D5-5B21-5E87-D0BB-1AA4E31E5086}"/>
              </a:ext>
            </a:extLst>
          </p:cNvPr>
          <p:cNvSpPr txBox="1"/>
          <p:nvPr/>
        </p:nvSpPr>
        <p:spPr>
          <a:xfrm>
            <a:off x="6438393" y="824518"/>
            <a:ext cx="115062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2800" spc="-4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East St. Louis PEL Study – IL Route 15 and Bond Avenue</a:t>
            </a:r>
          </a:p>
        </p:txBody>
      </p:sp>
      <p:sp>
        <p:nvSpPr>
          <p:cNvPr id="10" name="TextBox 21">
            <a:extLst>
              <a:ext uri="{FF2B5EF4-FFF2-40B4-BE49-F238E27FC236}">
                <a16:creationId xmlns:a16="http://schemas.microsoft.com/office/drawing/2014/main" id="{536DCE9C-FDB2-4F84-6EF7-D59A186FDAE6}"/>
              </a:ext>
            </a:extLst>
          </p:cNvPr>
          <p:cNvSpPr txBox="1"/>
          <p:nvPr/>
        </p:nvSpPr>
        <p:spPr>
          <a:xfrm>
            <a:off x="6019800" y="174727"/>
            <a:ext cx="1192479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3600">
                <a:latin typeface="League Spartan"/>
                <a:ea typeface="League Spartan"/>
                <a:cs typeface="League Spartan"/>
                <a:sym typeface="League Spartan"/>
              </a:rPr>
              <a:t>Community Advisory Group (CAG) Meeting #1</a:t>
            </a:r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0860E731-6C8D-F94F-5CB0-469C143B0B2F}"/>
              </a:ext>
            </a:extLst>
          </p:cNvPr>
          <p:cNvSpPr/>
          <p:nvPr/>
        </p:nvSpPr>
        <p:spPr>
          <a:xfrm rot="16200000">
            <a:off x="14144145" y="6143143"/>
            <a:ext cx="5392112" cy="2895601"/>
          </a:xfrm>
          <a:prstGeom prst="rtTriangle">
            <a:avLst/>
          </a:prstGeom>
          <a:solidFill>
            <a:srgbClr val="F471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89C26952-832D-E58B-0DF3-2E367E6AC324}"/>
              </a:ext>
            </a:extLst>
          </p:cNvPr>
          <p:cNvSpPr/>
          <p:nvPr/>
        </p:nvSpPr>
        <p:spPr>
          <a:xfrm rot="16200000">
            <a:off x="14942555" y="6941556"/>
            <a:ext cx="4021113" cy="2669774"/>
          </a:xfrm>
          <a:prstGeom prst="rtTriangle">
            <a:avLst/>
          </a:prstGeom>
          <a:solidFill>
            <a:srgbClr val="3A3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28C01C88-A130-053D-D3F6-7249595E3EED}"/>
              </a:ext>
            </a:extLst>
          </p:cNvPr>
          <p:cNvSpPr/>
          <p:nvPr/>
        </p:nvSpPr>
        <p:spPr>
          <a:xfrm rot="16200000">
            <a:off x="15623631" y="7622629"/>
            <a:ext cx="2698522" cy="263021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The image depicts an environmental study (PEL) linkage for East St. Louis, featuring icons for environmental links and routes along Illinois Route 15 and Bond Avenue.&#10;&#10;AI-generated content may be incorrect.">
            <a:extLst>
              <a:ext uri="{FF2B5EF4-FFF2-40B4-BE49-F238E27FC236}">
                <a16:creationId xmlns:a16="http://schemas.microsoft.com/office/drawing/2014/main" id="{8112383C-81DB-00B3-CA81-2020B4957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52372" y="139148"/>
            <a:ext cx="1374748" cy="1370740"/>
          </a:xfrm>
          <a:prstGeom prst="rect">
            <a:avLst/>
          </a:prstGeom>
        </p:spPr>
      </p:pic>
      <p:pic>
        <p:nvPicPr>
          <p:cNvPr id="6" name="Picture 5" descr="The image depicts a map detailing the Annual Average Daily Traffic (AADT) for various streets in Illinois, including locations such as Cahokia, Chicago, and St. Louis, with different traffic volumes noted for each street.&#10;&#10;AI-generated content may be incorrect.">
            <a:extLst>
              <a:ext uri="{FF2B5EF4-FFF2-40B4-BE49-F238E27FC236}">
                <a16:creationId xmlns:a16="http://schemas.microsoft.com/office/drawing/2014/main" id="{0ABE7904-BD57-96CF-0317-5B6ED37655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131" y="3302821"/>
            <a:ext cx="9617737" cy="622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214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FB2136-D54D-F238-27ED-6162E586C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B955A80-93EE-8211-7B5C-B4F4695F2E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9" y="-983115"/>
            <a:ext cx="18288000" cy="1183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1373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84CD32-1742-F3C9-6901-82EABDEC8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2E80AA49-1570-4C29-4462-1A669AFC0D6B}"/>
              </a:ext>
            </a:extLst>
          </p:cNvPr>
          <p:cNvSpPr txBox="1"/>
          <p:nvPr/>
        </p:nvSpPr>
        <p:spPr>
          <a:xfrm>
            <a:off x="1740131" y="2095500"/>
            <a:ext cx="16243069" cy="1015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248"/>
              </a:lnSpc>
              <a:spcBef>
                <a:spcPct val="0"/>
              </a:spcBef>
            </a:pPr>
            <a:r>
              <a:rPr lang="en-US" sz="5891" b="1">
                <a:latin typeface="League Spartan"/>
                <a:ea typeface="League Spartan"/>
                <a:cs typeface="League Spartan"/>
                <a:sym typeface="League Spartan"/>
              </a:rPr>
              <a:t>Crash Heat Map</a:t>
            </a:r>
          </a:p>
        </p:txBody>
      </p:sp>
      <p:sp>
        <p:nvSpPr>
          <p:cNvPr id="20" name="AutoShape 20">
            <a:extLst>
              <a:ext uri="{FF2B5EF4-FFF2-40B4-BE49-F238E27FC236}">
                <a16:creationId xmlns:a16="http://schemas.microsoft.com/office/drawing/2014/main" id="{A3EA120A-C437-DB6C-73BB-146FDE6AAA48}"/>
              </a:ext>
            </a:extLst>
          </p:cNvPr>
          <p:cNvSpPr/>
          <p:nvPr/>
        </p:nvSpPr>
        <p:spPr>
          <a:xfrm>
            <a:off x="1764848" y="3522717"/>
            <a:ext cx="2067166" cy="0"/>
          </a:xfrm>
          <a:prstGeom prst="line">
            <a:avLst/>
          </a:prstGeom>
          <a:ln w="38100" cap="flat">
            <a:solidFill>
              <a:srgbClr val="82B5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B20A260B-EF0C-6050-44E6-FD89BD0BA77C}"/>
              </a:ext>
            </a:extLst>
          </p:cNvPr>
          <p:cNvGrpSpPr/>
          <p:nvPr/>
        </p:nvGrpSpPr>
        <p:grpSpPr>
          <a:xfrm>
            <a:off x="-1" y="0"/>
            <a:ext cx="18288000" cy="1409700"/>
            <a:chOff x="0" y="0"/>
            <a:chExt cx="3261101" cy="42487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3" name="Freeform 6">
              <a:extLst>
                <a:ext uri="{FF2B5EF4-FFF2-40B4-BE49-F238E27FC236}">
                  <a16:creationId xmlns:a16="http://schemas.microsoft.com/office/drawing/2014/main" id="{C7999F81-6AB3-27BA-B635-2682AE534FA3}"/>
                </a:ext>
              </a:extLst>
            </p:cNvPr>
            <p:cNvSpPr/>
            <p:nvPr/>
          </p:nvSpPr>
          <p:spPr>
            <a:xfrm>
              <a:off x="0" y="0"/>
              <a:ext cx="3261101" cy="424876"/>
            </a:xfrm>
            <a:custGeom>
              <a:avLst/>
              <a:gdLst/>
              <a:ahLst/>
              <a:cxnLst/>
              <a:rect l="l" t="t" r="r" b="b"/>
              <a:pathLst>
                <a:path w="3261101" h="424876">
                  <a:moveTo>
                    <a:pt x="0" y="0"/>
                  </a:moveTo>
                  <a:lnTo>
                    <a:pt x="3261101" y="0"/>
                  </a:lnTo>
                  <a:lnTo>
                    <a:pt x="3261101" y="424876"/>
                  </a:lnTo>
                  <a:lnTo>
                    <a:pt x="0" y="4248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420F6434-D1C1-4372-7BE2-6A80E1F80650}"/>
                </a:ext>
              </a:extLst>
            </p:cNvPr>
            <p:cNvSpPr txBox="1"/>
            <p:nvPr/>
          </p:nvSpPr>
          <p:spPr>
            <a:xfrm>
              <a:off x="0" y="-47625"/>
              <a:ext cx="3261101" cy="4725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8" name="TextBox 23">
            <a:extLst>
              <a:ext uri="{FF2B5EF4-FFF2-40B4-BE49-F238E27FC236}">
                <a16:creationId xmlns:a16="http://schemas.microsoft.com/office/drawing/2014/main" id="{89C154CB-9B4A-E3A7-6011-EA33AC8DC739}"/>
              </a:ext>
            </a:extLst>
          </p:cNvPr>
          <p:cNvSpPr txBox="1"/>
          <p:nvPr/>
        </p:nvSpPr>
        <p:spPr>
          <a:xfrm>
            <a:off x="6438393" y="824518"/>
            <a:ext cx="115062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2800" spc="-4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East St. Louis PEL Study – IL Route 15 and Bond Avenue</a:t>
            </a:r>
          </a:p>
        </p:txBody>
      </p:sp>
      <p:sp>
        <p:nvSpPr>
          <p:cNvPr id="10" name="TextBox 21">
            <a:extLst>
              <a:ext uri="{FF2B5EF4-FFF2-40B4-BE49-F238E27FC236}">
                <a16:creationId xmlns:a16="http://schemas.microsoft.com/office/drawing/2014/main" id="{F82F714D-AE88-761C-CB00-0EBF53856181}"/>
              </a:ext>
            </a:extLst>
          </p:cNvPr>
          <p:cNvSpPr txBox="1"/>
          <p:nvPr/>
        </p:nvSpPr>
        <p:spPr>
          <a:xfrm>
            <a:off x="6019800" y="174727"/>
            <a:ext cx="1192479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3600">
                <a:latin typeface="League Spartan"/>
                <a:ea typeface="League Spartan"/>
                <a:cs typeface="League Spartan"/>
                <a:sym typeface="League Spartan"/>
              </a:rPr>
              <a:t>Community Advisory Group (CAG) Meeting #1</a:t>
            </a:r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3578AEF6-678E-5337-EA82-A806972B2732}"/>
              </a:ext>
            </a:extLst>
          </p:cNvPr>
          <p:cNvSpPr/>
          <p:nvPr/>
        </p:nvSpPr>
        <p:spPr>
          <a:xfrm rot="16200000">
            <a:off x="14144145" y="6143143"/>
            <a:ext cx="5392112" cy="2895601"/>
          </a:xfrm>
          <a:prstGeom prst="rtTriangle">
            <a:avLst/>
          </a:prstGeom>
          <a:solidFill>
            <a:srgbClr val="F471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D0A793CF-2190-6FC9-C8C8-4FCD697ACD92}"/>
              </a:ext>
            </a:extLst>
          </p:cNvPr>
          <p:cNvSpPr/>
          <p:nvPr/>
        </p:nvSpPr>
        <p:spPr>
          <a:xfrm rot="16200000">
            <a:off x="14942555" y="6941556"/>
            <a:ext cx="4021113" cy="2669774"/>
          </a:xfrm>
          <a:prstGeom prst="rtTriangle">
            <a:avLst/>
          </a:prstGeom>
          <a:solidFill>
            <a:srgbClr val="3A3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7EAFE41C-A5EB-A4A6-C972-F521EFF6A1E2}"/>
              </a:ext>
            </a:extLst>
          </p:cNvPr>
          <p:cNvSpPr/>
          <p:nvPr/>
        </p:nvSpPr>
        <p:spPr>
          <a:xfrm rot="16200000">
            <a:off x="15623631" y="7622629"/>
            <a:ext cx="2698522" cy="263021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The image depicts an environmental study (PEL) linkage for East St. Louis, featuring icons for environmental links and routes along Illinois Route 15 and Bond Avenue.&#10;&#10;AI-generated content may be incorrect.">
            <a:extLst>
              <a:ext uri="{FF2B5EF4-FFF2-40B4-BE49-F238E27FC236}">
                <a16:creationId xmlns:a16="http://schemas.microsoft.com/office/drawing/2014/main" id="{5CAC7A21-F412-0A51-D9CE-F511679B4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52372" y="139148"/>
            <a:ext cx="1374748" cy="1370740"/>
          </a:xfrm>
          <a:prstGeom prst="rect">
            <a:avLst/>
          </a:prstGeom>
        </p:spPr>
      </p:pic>
      <p:pic>
        <p:nvPicPr>
          <p:cNvPr id="6" name="Picture 5" descr="The image depicts a map highlighting various streets and locations in Chicago and surrounding areas, along with a colorful representation of recorded crashes in the East St. Louis Pel St. study area from 2021-2024.&#10;&#10;AI-generated content may be incorrect.">
            <a:extLst>
              <a:ext uri="{FF2B5EF4-FFF2-40B4-BE49-F238E27FC236}">
                <a16:creationId xmlns:a16="http://schemas.microsoft.com/office/drawing/2014/main" id="{7E3799B7-2A58-ECB9-1737-C042800511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739" y="3238500"/>
            <a:ext cx="10356817" cy="670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334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8D812-9D69-9B0C-C47B-2D83C70FA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he image depicts a map highlighting various streets and locations in Chicago and surrounding areas, along with a colorful representation of recorded crashes in the East St. Louis Pel St. study area from 2021-2024.&#10;&#10;AI-generated content may be incorrect.">
            <a:extLst>
              <a:ext uri="{FF2B5EF4-FFF2-40B4-BE49-F238E27FC236}">
                <a16:creationId xmlns:a16="http://schemas.microsoft.com/office/drawing/2014/main" id="{5BECE99F-6F3C-6BD0-52E1-D0DD2A11DF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" y="-1522748"/>
            <a:ext cx="18325283" cy="1185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5158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C5CA0-298A-B0F2-6BA3-147102A26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F8A93691-6F56-262F-ADF6-7EFA10449767}"/>
              </a:ext>
            </a:extLst>
          </p:cNvPr>
          <p:cNvSpPr txBox="1"/>
          <p:nvPr/>
        </p:nvSpPr>
        <p:spPr>
          <a:xfrm>
            <a:off x="1740131" y="2171700"/>
            <a:ext cx="16243069" cy="1015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248"/>
              </a:lnSpc>
              <a:spcBef>
                <a:spcPct val="0"/>
              </a:spcBef>
            </a:pPr>
            <a:r>
              <a:rPr lang="en-US" sz="5891" b="1">
                <a:latin typeface="League Spartan"/>
                <a:ea typeface="League Spartan"/>
                <a:cs typeface="League Spartan"/>
                <a:sym typeface="League Spartan"/>
              </a:rPr>
              <a:t>Environmental</a:t>
            </a:r>
            <a:endParaRPr lang="en-US" sz="5891" b="1">
              <a:solidFill>
                <a:srgbClr val="FFFFFF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0" name="AutoShape 20">
            <a:extLst>
              <a:ext uri="{FF2B5EF4-FFF2-40B4-BE49-F238E27FC236}">
                <a16:creationId xmlns:a16="http://schemas.microsoft.com/office/drawing/2014/main" id="{C6DA986D-A543-6BA0-3CEE-2EFD230BC224}"/>
              </a:ext>
            </a:extLst>
          </p:cNvPr>
          <p:cNvSpPr/>
          <p:nvPr/>
        </p:nvSpPr>
        <p:spPr>
          <a:xfrm>
            <a:off x="1764848" y="3598917"/>
            <a:ext cx="2067166" cy="0"/>
          </a:xfrm>
          <a:prstGeom prst="line">
            <a:avLst/>
          </a:prstGeom>
          <a:ln w="38100" cap="flat">
            <a:solidFill>
              <a:srgbClr val="82B5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3FA49419-54BC-8077-850B-EAE0C37B07BA}"/>
              </a:ext>
            </a:extLst>
          </p:cNvPr>
          <p:cNvGrpSpPr/>
          <p:nvPr/>
        </p:nvGrpSpPr>
        <p:grpSpPr>
          <a:xfrm>
            <a:off x="0" y="0"/>
            <a:ext cx="18288000" cy="1409700"/>
            <a:chOff x="0" y="0"/>
            <a:chExt cx="3261101" cy="42487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3" name="Freeform 6">
              <a:extLst>
                <a:ext uri="{FF2B5EF4-FFF2-40B4-BE49-F238E27FC236}">
                  <a16:creationId xmlns:a16="http://schemas.microsoft.com/office/drawing/2014/main" id="{516B5C9D-A64C-B5CD-2CA0-5621064CB6FC}"/>
                </a:ext>
              </a:extLst>
            </p:cNvPr>
            <p:cNvSpPr/>
            <p:nvPr/>
          </p:nvSpPr>
          <p:spPr>
            <a:xfrm>
              <a:off x="0" y="0"/>
              <a:ext cx="3261101" cy="424876"/>
            </a:xfrm>
            <a:custGeom>
              <a:avLst/>
              <a:gdLst/>
              <a:ahLst/>
              <a:cxnLst/>
              <a:rect l="l" t="t" r="r" b="b"/>
              <a:pathLst>
                <a:path w="3261101" h="424876">
                  <a:moveTo>
                    <a:pt x="0" y="0"/>
                  </a:moveTo>
                  <a:lnTo>
                    <a:pt x="3261101" y="0"/>
                  </a:lnTo>
                  <a:lnTo>
                    <a:pt x="3261101" y="424876"/>
                  </a:lnTo>
                  <a:lnTo>
                    <a:pt x="0" y="4248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7">
              <a:extLst>
                <a:ext uri="{FF2B5EF4-FFF2-40B4-BE49-F238E27FC236}">
                  <a16:creationId xmlns:a16="http://schemas.microsoft.com/office/drawing/2014/main" id="{3432A05C-3BB1-F6C4-2754-3CB7FD66A5FD}"/>
                </a:ext>
              </a:extLst>
            </p:cNvPr>
            <p:cNvSpPr txBox="1"/>
            <p:nvPr/>
          </p:nvSpPr>
          <p:spPr>
            <a:xfrm>
              <a:off x="0" y="-47625"/>
              <a:ext cx="3261101" cy="4725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7" name="TextBox 23">
            <a:extLst>
              <a:ext uri="{FF2B5EF4-FFF2-40B4-BE49-F238E27FC236}">
                <a16:creationId xmlns:a16="http://schemas.microsoft.com/office/drawing/2014/main" id="{3C58CBBE-E2A3-9EF3-8961-4BD5E0F1D05E}"/>
              </a:ext>
            </a:extLst>
          </p:cNvPr>
          <p:cNvSpPr txBox="1"/>
          <p:nvPr/>
        </p:nvSpPr>
        <p:spPr>
          <a:xfrm>
            <a:off x="6438393" y="824518"/>
            <a:ext cx="115062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2800" spc="-4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East St. Louis PEL Study – IL Route 15 and Bond Avenue</a:t>
            </a:r>
          </a:p>
        </p:txBody>
      </p:sp>
      <p:sp>
        <p:nvSpPr>
          <p:cNvPr id="9" name="TextBox 21">
            <a:extLst>
              <a:ext uri="{FF2B5EF4-FFF2-40B4-BE49-F238E27FC236}">
                <a16:creationId xmlns:a16="http://schemas.microsoft.com/office/drawing/2014/main" id="{0E87600C-E5A6-2929-AF93-DEC6A96956FA}"/>
              </a:ext>
            </a:extLst>
          </p:cNvPr>
          <p:cNvSpPr txBox="1"/>
          <p:nvPr/>
        </p:nvSpPr>
        <p:spPr>
          <a:xfrm>
            <a:off x="6019800" y="174727"/>
            <a:ext cx="1192479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3600">
                <a:latin typeface="League Spartan"/>
                <a:ea typeface="League Spartan"/>
                <a:cs typeface="League Spartan"/>
                <a:sym typeface="League Spartan"/>
              </a:rPr>
              <a:t>Community Advisory Group (CAG) Meeting #1</a:t>
            </a:r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D33BB35-9B0A-393F-3BC2-66FD4D57A944}"/>
              </a:ext>
            </a:extLst>
          </p:cNvPr>
          <p:cNvSpPr/>
          <p:nvPr/>
        </p:nvSpPr>
        <p:spPr>
          <a:xfrm rot="16200000">
            <a:off x="14144145" y="6143143"/>
            <a:ext cx="5392112" cy="2895601"/>
          </a:xfrm>
          <a:prstGeom prst="rtTriangle">
            <a:avLst/>
          </a:prstGeom>
          <a:solidFill>
            <a:srgbClr val="F471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A6AB6610-0AEA-31A3-95F1-92B4A0F5C1ED}"/>
              </a:ext>
            </a:extLst>
          </p:cNvPr>
          <p:cNvSpPr/>
          <p:nvPr/>
        </p:nvSpPr>
        <p:spPr>
          <a:xfrm rot="16200000">
            <a:off x="14942555" y="6941556"/>
            <a:ext cx="4021113" cy="2669774"/>
          </a:xfrm>
          <a:prstGeom prst="rtTriangle">
            <a:avLst/>
          </a:prstGeom>
          <a:solidFill>
            <a:srgbClr val="3A3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C84A1C31-00DE-F012-268D-6D40C87B4805}"/>
              </a:ext>
            </a:extLst>
          </p:cNvPr>
          <p:cNvSpPr/>
          <p:nvPr/>
        </p:nvSpPr>
        <p:spPr>
          <a:xfrm rot="16200000">
            <a:off x="15623631" y="7622629"/>
            <a:ext cx="2698522" cy="263021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The image depicts an environmental study (PEL) linkage for East St. Louis, featuring icons for environmental links and routes along Illinois Route 15 and Bond Avenue.&#10;&#10;AI-generated content may be incorrect.">
            <a:extLst>
              <a:ext uri="{FF2B5EF4-FFF2-40B4-BE49-F238E27FC236}">
                <a16:creationId xmlns:a16="http://schemas.microsoft.com/office/drawing/2014/main" id="{58C2808A-B536-5809-81D7-0609834DF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52372" y="139148"/>
            <a:ext cx="1374748" cy="1370740"/>
          </a:xfrm>
          <a:prstGeom prst="rect">
            <a:avLst/>
          </a:prstGeom>
        </p:spPr>
      </p:pic>
      <p:pic>
        <p:nvPicPr>
          <p:cNvPr id="6" name="Picture 5" descr="The image depicts an environmental resources map for the East St. Louis area, featuring streets, parks, and community centers.&#10;&#10;AI-generated content may be incorrect.">
            <a:extLst>
              <a:ext uri="{FF2B5EF4-FFF2-40B4-BE49-F238E27FC236}">
                <a16:creationId xmlns:a16="http://schemas.microsoft.com/office/drawing/2014/main" id="{F4DFE203-3F13-7FEC-B882-CFEE683ED5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532" y="3314700"/>
            <a:ext cx="10008936" cy="647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6563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42D7C1-9ADA-1C4C-67D7-298879932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he image depicts an environmental resources map for the East St. Louis area, featuring streets, parks, and community centers.&#10;&#10;AI-generated content may be incorrect.">
            <a:extLst>
              <a:ext uri="{FF2B5EF4-FFF2-40B4-BE49-F238E27FC236}">
                <a16:creationId xmlns:a16="http://schemas.microsoft.com/office/drawing/2014/main" id="{2FE7C0F2-2C5B-CEFE-A1DC-72DF16C234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18471"/>
            <a:ext cx="18287999" cy="1183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594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167F95-EC41-3BD7-BE71-612016D7F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750347AE-6D02-2D2D-0F05-9D88345A19C3}"/>
              </a:ext>
            </a:extLst>
          </p:cNvPr>
          <p:cNvSpPr txBox="1"/>
          <p:nvPr/>
        </p:nvSpPr>
        <p:spPr>
          <a:xfrm>
            <a:off x="1740131" y="2171700"/>
            <a:ext cx="16243069" cy="1015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248"/>
              </a:lnSpc>
              <a:spcBef>
                <a:spcPct val="0"/>
              </a:spcBef>
            </a:pPr>
            <a:r>
              <a:rPr lang="en-US" sz="5891" b="1">
                <a:latin typeface="League Spartan"/>
                <a:ea typeface="League Spartan"/>
                <a:cs typeface="League Spartan"/>
                <a:sym typeface="League Spartan"/>
              </a:rPr>
              <a:t>Surrounding Projects/Opportunities</a:t>
            </a:r>
          </a:p>
        </p:txBody>
      </p:sp>
      <p:sp>
        <p:nvSpPr>
          <p:cNvPr id="20" name="AutoShape 20">
            <a:extLst>
              <a:ext uri="{FF2B5EF4-FFF2-40B4-BE49-F238E27FC236}">
                <a16:creationId xmlns:a16="http://schemas.microsoft.com/office/drawing/2014/main" id="{4E36E61E-1C72-5B82-A874-FDF6DC9A7FA4}"/>
              </a:ext>
            </a:extLst>
          </p:cNvPr>
          <p:cNvSpPr/>
          <p:nvPr/>
        </p:nvSpPr>
        <p:spPr>
          <a:xfrm>
            <a:off x="1764848" y="3598917"/>
            <a:ext cx="2067166" cy="0"/>
          </a:xfrm>
          <a:prstGeom prst="line">
            <a:avLst/>
          </a:prstGeom>
          <a:ln w="38100" cap="flat">
            <a:solidFill>
              <a:srgbClr val="82B5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CE6DD986-6282-4681-61D2-1CD0BC04BF53}"/>
              </a:ext>
            </a:extLst>
          </p:cNvPr>
          <p:cNvGrpSpPr/>
          <p:nvPr/>
        </p:nvGrpSpPr>
        <p:grpSpPr>
          <a:xfrm>
            <a:off x="0" y="0"/>
            <a:ext cx="18288000" cy="1409700"/>
            <a:chOff x="0" y="0"/>
            <a:chExt cx="3261101" cy="42487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3" name="Freeform 6">
              <a:extLst>
                <a:ext uri="{FF2B5EF4-FFF2-40B4-BE49-F238E27FC236}">
                  <a16:creationId xmlns:a16="http://schemas.microsoft.com/office/drawing/2014/main" id="{97D28379-0CC2-FD47-E969-99CCD8EC7F55}"/>
                </a:ext>
              </a:extLst>
            </p:cNvPr>
            <p:cNvSpPr/>
            <p:nvPr/>
          </p:nvSpPr>
          <p:spPr>
            <a:xfrm>
              <a:off x="0" y="0"/>
              <a:ext cx="3261101" cy="424876"/>
            </a:xfrm>
            <a:custGeom>
              <a:avLst/>
              <a:gdLst/>
              <a:ahLst/>
              <a:cxnLst/>
              <a:rect l="l" t="t" r="r" b="b"/>
              <a:pathLst>
                <a:path w="3261101" h="424876">
                  <a:moveTo>
                    <a:pt x="0" y="0"/>
                  </a:moveTo>
                  <a:lnTo>
                    <a:pt x="3261101" y="0"/>
                  </a:lnTo>
                  <a:lnTo>
                    <a:pt x="3261101" y="424876"/>
                  </a:lnTo>
                  <a:lnTo>
                    <a:pt x="0" y="4248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7">
              <a:extLst>
                <a:ext uri="{FF2B5EF4-FFF2-40B4-BE49-F238E27FC236}">
                  <a16:creationId xmlns:a16="http://schemas.microsoft.com/office/drawing/2014/main" id="{7329B757-AA39-5562-F087-B0FA6A77ECE4}"/>
                </a:ext>
              </a:extLst>
            </p:cNvPr>
            <p:cNvSpPr txBox="1"/>
            <p:nvPr/>
          </p:nvSpPr>
          <p:spPr>
            <a:xfrm>
              <a:off x="0" y="-47625"/>
              <a:ext cx="3261101" cy="4725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7" name="TextBox 23">
            <a:extLst>
              <a:ext uri="{FF2B5EF4-FFF2-40B4-BE49-F238E27FC236}">
                <a16:creationId xmlns:a16="http://schemas.microsoft.com/office/drawing/2014/main" id="{89EE25EE-366E-AA3C-1055-8F45B47DD2C9}"/>
              </a:ext>
            </a:extLst>
          </p:cNvPr>
          <p:cNvSpPr txBox="1"/>
          <p:nvPr/>
        </p:nvSpPr>
        <p:spPr>
          <a:xfrm>
            <a:off x="6438393" y="824518"/>
            <a:ext cx="115062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2800" spc="-4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IL Route 15 and Bond Avenue in East St. Louis</a:t>
            </a:r>
          </a:p>
        </p:txBody>
      </p:sp>
      <p:sp>
        <p:nvSpPr>
          <p:cNvPr id="9" name="TextBox 21">
            <a:extLst>
              <a:ext uri="{FF2B5EF4-FFF2-40B4-BE49-F238E27FC236}">
                <a16:creationId xmlns:a16="http://schemas.microsoft.com/office/drawing/2014/main" id="{40F17034-EF9D-FFC7-5B76-903DEF252D66}"/>
              </a:ext>
            </a:extLst>
          </p:cNvPr>
          <p:cNvSpPr txBox="1"/>
          <p:nvPr/>
        </p:nvSpPr>
        <p:spPr>
          <a:xfrm>
            <a:off x="6019800" y="174727"/>
            <a:ext cx="1192479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3600">
                <a:latin typeface="League Spartan"/>
                <a:ea typeface="League Spartan"/>
                <a:cs typeface="League Spartan"/>
                <a:sym typeface="League Spartan"/>
              </a:rPr>
              <a:t>Community Advisory Group (CAG) Meeting #1</a:t>
            </a:r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1F4D6B2-5955-E190-A957-9214EFD5642A}"/>
              </a:ext>
            </a:extLst>
          </p:cNvPr>
          <p:cNvSpPr/>
          <p:nvPr/>
        </p:nvSpPr>
        <p:spPr>
          <a:xfrm rot="16200000">
            <a:off x="14144145" y="6143143"/>
            <a:ext cx="5392112" cy="2895601"/>
          </a:xfrm>
          <a:prstGeom prst="rtTriangle">
            <a:avLst/>
          </a:prstGeom>
          <a:solidFill>
            <a:srgbClr val="F471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F69F0BC6-D65B-BD23-32B8-E7D8CE489E6C}"/>
              </a:ext>
            </a:extLst>
          </p:cNvPr>
          <p:cNvSpPr/>
          <p:nvPr/>
        </p:nvSpPr>
        <p:spPr>
          <a:xfrm rot="16200000">
            <a:off x="14942555" y="6941556"/>
            <a:ext cx="4021113" cy="2669774"/>
          </a:xfrm>
          <a:prstGeom prst="rtTriangle">
            <a:avLst/>
          </a:prstGeom>
          <a:solidFill>
            <a:srgbClr val="3A3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A6A11258-363A-E2DC-EAB6-55758C342811}"/>
              </a:ext>
            </a:extLst>
          </p:cNvPr>
          <p:cNvSpPr/>
          <p:nvPr/>
        </p:nvSpPr>
        <p:spPr>
          <a:xfrm rot="16200000">
            <a:off x="15623631" y="7622629"/>
            <a:ext cx="2698522" cy="263021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The image depicts an environmental study (PEL) linkage for East St. Louis, featuring icons for environmental links and routes along Illinois Route 15 and Bond Avenue.&#10;&#10;AI-generated content may be incorrect.">
            <a:extLst>
              <a:ext uri="{FF2B5EF4-FFF2-40B4-BE49-F238E27FC236}">
                <a16:creationId xmlns:a16="http://schemas.microsoft.com/office/drawing/2014/main" id="{568C9569-5444-CDA0-9698-250EA9F21D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52372" y="139148"/>
            <a:ext cx="1374748" cy="1370740"/>
          </a:xfrm>
          <a:prstGeom prst="rect">
            <a:avLst/>
          </a:prstGeom>
        </p:spPr>
      </p:pic>
      <p:pic>
        <p:nvPicPr>
          <p:cNvPr id="6" name="Picture 5" descr="The image illustrates a detailed map showing planned projects and opportunities for infrastructure improvements, including streets, parks, and public amenities, in various locations, primarily in the St. Louis area.&#10;&#10;AI-generated content may be incorrect.">
            <a:extLst>
              <a:ext uri="{FF2B5EF4-FFF2-40B4-BE49-F238E27FC236}">
                <a16:creationId xmlns:a16="http://schemas.microsoft.com/office/drawing/2014/main" id="{A5A5C794-53F6-94A7-3B6B-6C68DDC164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785" y="3390900"/>
            <a:ext cx="9676429" cy="626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5146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715F7C-B48B-38E5-EB09-0090853AA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0BB878-BC11-CAAC-5185-8B40AE07EC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46411"/>
            <a:ext cx="18288000" cy="1183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589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BA0A4E-24F6-AEAE-A101-6869984FC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EA73404B-A20F-08A6-3EE1-D8582006E68E}"/>
              </a:ext>
            </a:extLst>
          </p:cNvPr>
          <p:cNvSpPr txBox="1"/>
          <p:nvPr/>
        </p:nvSpPr>
        <p:spPr>
          <a:xfrm>
            <a:off x="1740131" y="2171700"/>
            <a:ext cx="6165155" cy="1015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48"/>
              </a:lnSpc>
              <a:spcBef>
                <a:spcPct val="0"/>
              </a:spcBef>
            </a:pPr>
            <a:r>
              <a:rPr lang="en-US" sz="5891" b="1">
                <a:latin typeface="League Spartan"/>
                <a:ea typeface="League Spartan"/>
                <a:cs typeface="League Spartan"/>
                <a:sym typeface="League Spartan"/>
              </a:rPr>
              <a:t>Introductions</a:t>
            </a:r>
          </a:p>
        </p:txBody>
      </p:sp>
      <p:sp>
        <p:nvSpPr>
          <p:cNvPr id="20" name="AutoShape 20">
            <a:extLst>
              <a:ext uri="{FF2B5EF4-FFF2-40B4-BE49-F238E27FC236}">
                <a16:creationId xmlns:a16="http://schemas.microsoft.com/office/drawing/2014/main" id="{D79762A9-0DC5-C105-F4C9-2DB4445BBC54}"/>
              </a:ext>
            </a:extLst>
          </p:cNvPr>
          <p:cNvSpPr/>
          <p:nvPr/>
        </p:nvSpPr>
        <p:spPr>
          <a:xfrm>
            <a:off x="1764848" y="3598917"/>
            <a:ext cx="2067166" cy="0"/>
          </a:xfrm>
          <a:prstGeom prst="line">
            <a:avLst/>
          </a:prstGeom>
          <a:ln w="38100" cap="flat">
            <a:solidFill>
              <a:srgbClr val="82B5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A71ACCF-B496-0F53-17C5-E39AE5D5C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364873" y="7013143"/>
            <a:ext cx="4408624" cy="2204312"/>
          </a:xfrm>
          <a:prstGeom prst="rect">
            <a:avLst/>
          </a:prstGeom>
        </p:spPr>
      </p:pic>
      <p:pic>
        <p:nvPicPr>
          <p:cNvPr id="36" name="Picture 35" descr="PUBLIC ENGAGEMENT&#10;&#10;AI-generated content may be incorrect.">
            <a:extLst>
              <a:ext uri="{FF2B5EF4-FFF2-40B4-BE49-F238E27FC236}">
                <a16:creationId xmlns:a16="http://schemas.microsoft.com/office/drawing/2014/main" id="{5B9477C4-293D-F459-3CCF-22A5632297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2628" y="7100988"/>
            <a:ext cx="5754343" cy="2028623"/>
          </a:xfrm>
          <a:prstGeom prst="rect">
            <a:avLst/>
          </a:prstGeom>
        </p:spPr>
      </p:pic>
      <p:grpSp>
        <p:nvGrpSpPr>
          <p:cNvPr id="2" name="Group 5">
            <a:extLst>
              <a:ext uri="{FF2B5EF4-FFF2-40B4-BE49-F238E27FC236}">
                <a16:creationId xmlns:a16="http://schemas.microsoft.com/office/drawing/2014/main" id="{A3DFE33C-4191-AF7B-29F8-D3BCE223192A}"/>
              </a:ext>
            </a:extLst>
          </p:cNvPr>
          <p:cNvGrpSpPr/>
          <p:nvPr/>
        </p:nvGrpSpPr>
        <p:grpSpPr>
          <a:xfrm>
            <a:off x="0" y="0"/>
            <a:ext cx="18288000" cy="1409700"/>
            <a:chOff x="0" y="0"/>
            <a:chExt cx="3261101" cy="42487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3" name="Freeform 6">
              <a:extLst>
                <a:ext uri="{FF2B5EF4-FFF2-40B4-BE49-F238E27FC236}">
                  <a16:creationId xmlns:a16="http://schemas.microsoft.com/office/drawing/2014/main" id="{F70D033E-43C0-F1F2-A668-E30C27C93142}"/>
                </a:ext>
              </a:extLst>
            </p:cNvPr>
            <p:cNvSpPr/>
            <p:nvPr/>
          </p:nvSpPr>
          <p:spPr>
            <a:xfrm>
              <a:off x="0" y="0"/>
              <a:ext cx="3261101" cy="424876"/>
            </a:xfrm>
            <a:custGeom>
              <a:avLst/>
              <a:gdLst/>
              <a:ahLst/>
              <a:cxnLst/>
              <a:rect l="l" t="t" r="r" b="b"/>
              <a:pathLst>
                <a:path w="3261101" h="424876">
                  <a:moveTo>
                    <a:pt x="0" y="0"/>
                  </a:moveTo>
                  <a:lnTo>
                    <a:pt x="3261101" y="0"/>
                  </a:lnTo>
                  <a:lnTo>
                    <a:pt x="3261101" y="424876"/>
                  </a:lnTo>
                  <a:lnTo>
                    <a:pt x="0" y="4248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7">
              <a:extLst>
                <a:ext uri="{FF2B5EF4-FFF2-40B4-BE49-F238E27FC236}">
                  <a16:creationId xmlns:a16="http://schemas.microsoft.com/office/drawing/2014/main" id="{04CD26B4-3D7B-0096-BCA8-9FDD2E08BC39}"/>
                </a:ext>
              </a:extLst>
            </p:cNvPr>
            <p:cNvSpPr txBox="1"/>
            <p:nvPr/>
          </p:nvSpPr>
          <p:spPr>
            <a:xfrm>
              <a:off x="0" y="-47625"/>
              <a:ext cx="3261101" cy="4725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C9D2515-B2B4-2765-042B-018A4C7F9F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352372" y="139148"/>
            <a:ext cx="1374748" cy="1370740"/>
          </a:xfrm>
          <a:prstGeom prst="rect">
            <a:avLst/>
          </a:prstGeom>
        </p:spPr>
      </p:pic>
      <p:sp>
        <p:nvSpPr>
          <p:cNvPr id="6" name="TextBox 21">
            <a:extLst>
              <a:ext uri="{FF2B5EF4-FFF2-40B4-BE49-F238E27FC236}">
                <a16:creationId xmlns:a16="http://schemas.microsoft.com/office/drawing/2014/main" id="{1B370BC8-5886-EE25-1E2D-496924D4FAC0}"/>
              </a:ext>
            </a:extLst>
          </p:cNvPr>
          <p:cNvSpPr txBox="1"/>
          <p:nvPr/>
        </p:nvSpPr>
        <p:spPr>
          <a:xfrm>
            <a:off x="6019800" y="174727"/>
            <a:ext cx="1192479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3600">
                <a:latin typeface="League Spartan"/>
                <a:ea typeface="League Spartan"/>
                <a:cs typeface="League Spartan"/>
                <a:sym typeface="League Spartan"/>
              </a:rPr>
              <a:t>Community Advisory Group (CAG) Meeting #1</a:t>
            </a:r>
          </a:p>
        </p:txBody>
      </p:sp>
      <p:sp>
        <p:nvSpPr>
          <p:cNvPr id="7" name="TextBox 23">
            <a:extLst>
              <a:ext uri="{FF2B5EF4-FFF2-40B4-BE49-F238E27FC236}">
                <a16:creationId xmlns:a16="http://schemas.microsoft.com/office/drawing/2014/main" id="{F65616EA-36DB-DBAD-63B1-C5E948AE1968}"/>
              </a:ext>
            </a:extLst>
          </p:cNvPr>
          <p:cNvSpPr txBox="1"/>
          <p:nvPr/>
        </p:nvSpPr>
        <p:spPr>
          <a:xfrm>
            <a:off x="6438393" y="824518"/>
            <a:ext cx="115062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2800" spc="-4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IL Route 15 and Bond Avenue in East St. Louis</a:t>
            </a:r>
          </a:p>
        </p:txBody>
      </p:sp>
      <p:pic>
        <p:nvPicPr>
          <p:cNvPr id="9" name="Picture 8" descr="The image features the logo of Kaskaskia Engineering Group, LLC, depicting a stylized eagle with a crown and a blue gradient.&#10;&#10;AI-generated content may be incorrect.">
            <a:extLst>
              <a:ext uri="{FF2B5EF4-FFF2-40B4-BE49-F238E27FC236}">
                <a16:creationId xmlns:a16="http://schemas.microsoft.com/office/drawing/2014/main" id="{6209CE36-22CA-4662-39AF-71958394C8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690" y="3771900"/>
            <a:ext cx="6407451" cy="3664014"/>
          </a:xfrm>
          <a:prstGeom prst="rect">
            <a:avLst/>
          </a:prstGeom>
        </p:spPr>
      </p:pic>
      <p:pic>
        <p:nvPicPr>
          <p:cNvPr id="11" name="Picture 10" descr="The image depicts a blank or white space without any additional details or content.&#10;&#10;AI-generated content may be incorrect.">
            <a:extLst>
              <a:ext uri="{FF2B5EF4-FFF2-40B4-BE49-F238E27FC236}">
                <a16:creationId xmlns:a16="http://schemas.microsoft.com/office/drawing/2014/main" id="{E16E5524-E23A-DB16-59B0-DB2EFF2C12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152777"/>
            <a:ext cx="8330536" cy="2275508"/>
          </a:xfrm>
          <a:prstGeom prst="rect">
            <a:avLst/>
          </a:prstGeom>
        </p:spPr>
      </p:pic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B3D2F2E0-614D-51CB-F939-2B60F3004641}"/>
              </a:ext>
            </a:extLst>
          </p:cNvPr>
          <p:cNvSpPr/>
          <p:nvPr/>
        </p:nvSpPr>
        <p:spPr>
          <a:xfrm rot="16200000">
            <a:off x="14144145" y="6143143"/>
            <a:ext cx="5392112" cy="2895601"/>
          </a:xfrm>
          <a:prstGeom prst="rtTriangle">
            <a:avLst/>
          </a:prstGeom>
          <a:solidFill>
            <a:srgbClr val="F471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66456E99-80C2-157D-874C-35A4F2D7FD00}"/>
              </a:ext>
            </a:extLst>
          </p:cNvPr>
          <p:cNvSpPr/>
          <p:nvPr/>
        </p:nvSpPr>
        <p:spPr>
          <a:xfrm rot="16200000">
            <a:off x="14942555" y="6941556"/>
            <a:ext cx="4021113" cy="2669774"/>
          </a:xfrm>
          <a:prstGeom prst="rtTriangle">
            <a:avLst/>
          </a:prstGeom>
          <a:solidFill>
            <a:srgbClr val="3A3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Triangle 16">
            <a:extLst>
              <a:ext uri="{FF2B5EF4-FFF2-40B4-BE49-F238E27FC236}">
                <a16:creationId xmlns:a16="http://schemas.microsoft.com/office/drawing/2014/main" id="{BAAB03A9-6120-862B-54E5-AD604929DD5E}"/>
              </a:ext>
            </a:extLst>
          </p:cNvPr>
          <p:cNvSpPr/>
          <p:nvPr/>
        </p:nvSpPr>
        <p:spPr>
          <a:xfrm rot="16200000">
            <a:off x="15623631" y="7622629"/>
            <a:ext cx="2698522" cy="263021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4545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4E5AB2-30E8-281A-33BE-0396F980D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731BCBD8-5838-5C2A-582F-7E5E9D6C64F2}"/>
              </a:ext>
            </a:extLst>
          </p:cNvPr>
          <p:cNvSpPr txBox="1"/>
          <p:nvPr/>
        </p:nvSpPr>
        <p:spPr>
          <a:xfrm>
            <a:off x="1740131" y="2552700"/>
            <a:ext cx="16547869" cy="1015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248"/>
              </a:lnSpc>
              <a:spcBef>
                <a:spcPct val="0"/>
              </a:spcBef>
            </a:pPr>
            <a:r>
              <a:rPr lang="en-US" sz="5400" b="1">
                <a:latin typeface="League Spartan"/>
                <a:ea typeface="League Spartan"/>
                <a:cs typeface="League Spartan"/>
                <a:sym typeface="League Spartan"/>
              </a:rPr>
              <a:t>What is the Purpose and Need Statement?</a:t>
            </a:r>
          </a:p>
        </p:txBody>
      </p:sp>
      <p:sp>
        <p:nvSpPr>
          <p:cNvPr id="20" name="AutoShape 20">
            <a:extLst>
              <a:ext uri="{FF2B5EF4-FFF2-40B4-BE49-F238E27FC236}">
                <a16:creationId xmlns:a16="http://schemas.microsoft.com/office/drawing/2014/main" id="{B86F35CF-1E5E-B4C5-6C3A-DB5AA6CA9F7B}"/>
              </a:ext>
            </a:extLst>
          </p:cNvPr>
          <p:cNvSpPr/>
          <p:nvPr/>
        </p:nvSpPr>
        <p:spPr>
          <a:xfrm>
            <a:off x="1764848" y="3979917"/>
            <a:ext cx="2067166" cy="0"/>
          </a:xfrm>
          <a:prstGeom prst="line">
            <a:avLst/>
          </a:prstGeom>
          <a:ln w="38100" cap="flat">
            <a:solidFill>
              <a:srgbClr val="82B5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22">
            <a:extLst>
              <a:ext uri="{FF2B5EF4-FFF2-40B4-BE49-F238E27FC236}">
                <a16:creationId xmlns:a16="http://schemas.microsoft.com/office/drawing/2014/main" id="{B38E0528-64F1-3585-E563-DE15A4776A96}"/>
              </a:ext>
            </a:extLst>
          </p:cNvPr>
          <p:cNvSpPr txBox="1"/>
          <p:nvPr/>
        </p:nvSpPr>
        <p:spPr>
          <a:xfrm>
            <a:off x="1764847" y="4324107"/>
            <a:ext cx="15388619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Required by National Environmental Policy Act (NEPA)</a:t>
            </a:r>
          </a:p>
          <a:p>
            <a:pPr marL="457200" indent="-457200" algn="l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Identifies what action needs to be taken</a:t>
            </a:r>
          </a:p>
          <a:p>
            <a:pPr marL="457200" indent="-457200" algn="l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Demonstrates problems that already exist, or which will exist if a project is not implemented</a:t>
            </a:r>
          </a:p>
          <a:p>
            <a:pPr marL="457200" indent="-457200" algn="l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Justifies the need for the action</a:t>
            </a:r>
          </a:p>
          <a:p>
            <a:pPr marL="457200" indent="-457200" algn="l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Helps define what constitutes a reasonable alternative</a:t>
            </a: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E2D1EF0C-9FC5-7117-86E5-9E89EC42F851}"/>
              </a:ext>
            </a:extLst>
          </p:cNvPr>
          <p:cNvSpPr txBox="1"/>
          <p:nvPr/>
        </p:nvSpPr>
        <p:spPr>
          <a:xfrm>
            <a:off x="1736502" y="7810500"/>
            <a:ext cx="15633469" cy="973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248"/>
              </a:lnSpc>
              <a:spcBef>
                <a:spcPct val="0"/>
              </a:spcBef>
            </a:pPr>
            <a:r>
              <a:rPr lang="en-US" sz="4400" b="1">
                <a:solidFill>
                  <a:srgbClr val="EB6E1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It does not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956BF4E-9A3E-AEBD-35DA-95E37F50AD62}"/>
              </a:ext>
            </a:extLst>
          </p:cNvPr>
          <p:cNvCxnSpPr>
            <a:cxnSpLocks/>
          </p:cNvCxnSpPr>
          <p:nvPr/>
        </p:nvCxnSpPr>
        <p:spPr>
          <a:xfrm>
            <a:off x="1736502" y="8783843"/>
            <a:ext cx="3521298" cy="0"/>
          </a:xfrm>
          <a:prstGeom prst="straightConnector1">
            <a:avLst/>
          </a:prstGeom>
          <a:ln w="76200" cap="flat" cmpd="sng" algn="ctr">
            <a:solidFill>
              <a:srgbClr val="EB6E1D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TextBox 22">
            <a:extLst>
              <a:ext uri="{FF2B5EF4-FFF2-40B4-BE49-F238E27FC236}">
                <a16:creationId xmlns:a16="http://schemas.microsoft.com/office/drawing/2014/main" id="{76A4191E-D652-84CD-BD93-B4C84438A3AF}"/>
              </a:ext>
            </a:extLst>
          </p:cNvPr>
          <p:cNvSpPr txBox="1"/>
          <p:nvPr/>
        </p:nvSpPr>
        <p:spPr>
          <a:xfrm>
            <a:off x="5496519" y="8383866"/>
            <a:ext cx="12262731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40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Recommend a preferred alternative</a:t>
            </a:r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02AE4195-23C7-1928-73E2-B5906527171F}"/>
              </a:ext>
            </a:extLst>
          </p:cNvPr>
          <p:cNvGrpSpPr/>
          <p:nvPr/>
        </p:nvGrpSpPr>
        <p:grpSpPr>
          <a:xfrm>
            <a:off x="0" y="0"/>
            <a:ext cx="18288000" cy="1409700"/>
            <a:chOff x="0" y="0"/>
            <a:chExt cx="3261101" cy="42487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94143D0-72A9-E2F0-EA29-DB8408A535E4}"/>
                </a:ext>
              </a:extLst>
            </p:cNvPr>
            <p:cNvSpPr/>
            <p:nvPr/>
          </p:nvSpPr>
          <p:spPr>
            <a:xfrm>
              <a:off x="0" y="0"/>
              <a:ext cx="3261101" cy="424876"/>
            </a:xfrm>
            <a:custGeom>
              <a:avLst/>
              <a:gdLst/>
              <a:ahLst/>
              <a:cxnLst/>
              <a:rect l="l" t="t" r="r" b="b"/>
              <a:pathLst>
                <a:path w="3261101" h="424876">
                  <a:moveTo>
                    <a:pt x="0" y="0"/>
                  </a:moveTo>
                  <a:lnTo>
                    <a:pt x="3261101" y="0"/>
                  </a:lnTo>
                  <a:lnTo>
                    <a:pt x="3261101" y="424876"/>
                  </a:lnTo>
                  <a:lnTo>
                    <a:pt x="0" y="4248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80FB3E61-F42E-16C8-13E7-BE420766FD90}"/>
                </a:ext>
              </a:extLst>
            </p:cNvPr>
            <p:cNvSpPr txBox="1"/>
            <p:nvPr/>
          </p:nvSpPr>
          <p:spPr>
            <a:xfrm>
              <a:off x="0" y="-47625"/>
              <a:ext cx="3261101" cy="4725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11" name="TextBox 23">
            <a:extLst>
              <a:ext uri="{FF2B5EF4-FFF2-40B4-BE49-F238E27FC236}">
                <a16:creationId xmlns:a16="http://schemas.microsoft.com/office/drawing/2014/main" id="{9E8EA430-EF0B-7B1A-9397-47E8F7D3806A}"/>
              </a:ext>
            </a:extLst>
          </p:cNvPr>
          <p:cNvSpPr txBox="1"/>
          <p:nvPr/>
        </p:nvSpPr>
        <p:spPr>
          <a:xfrm>
            <a:off x="6438393" y="824518"/>
            <a:ext cx="115062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2800" spc="-4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IL Route 15 and Bond Avenue in East St. Louis</a:t>
            </a:r>
          </a:p>
        </p:txBody>
      </p:sp>
      <p:sp>
        <p:nvSpPr>
          <p:cNvPr id="13" name="TextBox 21">
            <a:extLst>
              <a:ext uri="{FF2B5EF4-FFF2-40B4-BE49-F238E27FC236}">
                <a16:creationId xmlns:a16="http://schemas.microsoft.com/office/drawing/2014/main" id="{7779B3FC-3B07-9136-E5C1-D4B6DEA1FE49}"/>
              </a:ext>
            </a:extLst>
          </p:cNvPr>
          <p:cNvSpPr txBox="1"/>
          <p:nvPr/>
        </p:nvSpPr>
        <p:spPr>
          <a:xfrm>
            <a:off x="6019800" y="174727"/>
            <a:ext cx="1192479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3600">
                <a:latin typeface="League Spartan"/>
                <a:ea typeface="League Spartan"/>
                <a:cs typeface="League Spartan"/>
                <a:sym typeface="League Spartan"/>
              </a:rPr>
              <a:t>Community Advisory Group (CAG) Meeting #1</a:t>
            </a:r>
          </a:p>
        </p:txBody>
      </p:sp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7C89CF7A-1C71-0AC9-1220-ABD5BA151CA0}"/>
              </a:ext>
            </a:extLst>
          </p:cNvPr>
          <p:cNvSpPr/>
          <p:nvPr/>
        </p:nvSpPr>
        <p:spPr>
          <a:xfrm rot="16200000">
            <a:off x="14144145" y="6143143"/>
            <a:ext cx="5392112" cy="2895601"/>
          </a:xfrm>
          <a:prstGeom prst="rtTriangle">
            <a:avLst/>
          </a:prstGeom>
          <a:solidFill>
            <a:srgbClr val="F471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Triangle 16">
            <a:extLst>
              <a:ext uri="{FF2B5EF4-FFF2-40B4-BE49-F238E27FC236}">
                <a16:creationId xmlns:a16="http://schemas.microsoft.com/office/drawing/2014/main" id="{070ED1B8-8239-7651-E3A7-A7E3DE055017}"/>
              </a:ext>
            </a:extLst>
          </p:cNvPr>
          <p:cNvSpPr/>
          <p:nvPr/>
        </p:nvSpPr>
        <p:spPr>
          <a:xfrm rot="16200000">
            <a:off x="14942555" y="6941556"/>
            <a:ext cx="4021113" cy="2669774"/>
          </a:xfrm>
          <a:prstGeom prst="rtTriangle">
            <a:avLst/>
          </a:prstGeom>
          <a:solidFill>
            <a:srgbClr val="3A3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5587D09E-63F9-9C53-F383-D6D6AC13F0A7}"/>
              </a:ext>
            </a:extLst>
          </p:cNvPr>
          <p:cNvSpPr/>
          <p:nvPr/>
        </p:nvSpPr>
        <p:spPr>
          <a:xfrm rot="16200000">
            <a:off x="15623631" y="7622629"/>
            <a:ext cx="2698522" cy="263021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The image depicts an environmental study (PEL) linkage for East St. Louis, featuring icons for environmental links and routes along Illinois Route 15 and Bond Avenue.&#10;&#10;AI-generated content may be incorrect.">
            <a:extLst>
              <a:ext uri="{FF2B5EF4-FFF2-40B4-BE49-F238E27FC236}">
                <a16:creationId xmlns:a16="http://schemas.microsoft.com/office/drawing/2014/main" id="{EF558356-6909-3960-4DDE-961E18658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52372" y="139148"/>
            <a:ext cx="1374748" cy="137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280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C7E523-96BC-E78D-C23D-62D86AFD5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40804C5-08EA-A6EE-580B-B5BDA4E36B62}"/>
              </a:ext>
            </a:extLst>
          </p:cNvPr>
          <p:cNvGrpSpPr/>
          <p:nvPr/>
        </p:nvGrpSpPr>
        <p:grpSpPr>
          <a:xfrm>
            <a:off x="1600200" y="3795734"/>
            <a:ext cx="1226490" cy="3514726"/>
            <a:chOff x="0" y="-47625"/>
            <a:chExt cx="812800" cy="81746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37AEB0D-A3E5-EADE-AE2A-1D31F5F8755B}"/>
                </a:ext>
              </a:extLst>
            </p:cNvPr>
            <p:cNvSpPr/>
            <p:nvPr/>
          </p:nvSpPr>
          <p:spPr>
            <a:xfrm>
              <a:off x="0" y="0"/>
              <a:ext cx="812800" cy="769840"/>
            </a:xfrm>
            <a:custGeom>
              <a:avLst/>
              <a:gdLst/>
              <a:ahLst/>
              <a:cxnLst/>
              <a:rect l="l" t="t" r="r" b="b"/>
              <a:pathLst>
                <a:path w="812800" h="769840">
                  <a:moveTo>
                    <a:pt x="0" y="0"/>
                  </a:moveTo>
                  <a:lnTo>
                    <a:pt x="812800" y="0"/>
                  </a:lnTo>
                  <a:lnTo>
                    <a:pt x="812800" y="769840"/>
                  </a:lnTo>
                  <a:lnTo>
                    <a:pt x="0" y="769840"/>
                  </a:lnTo>
                  <a:close/>
                </a:path>
              </a:pathLst>
            </a:custGeom>
            <a:solidFill>
              <a:srgbClr val="82B52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B0A105DF-5686-6F9B-30EC-1F1E30492388}"/>
                </a:ext>
              </a:extLst>
            </p:cNvPr>
            <p:cNvSpPr txBox="1"/>
            <p:nvPr/>
          </p:nvSpPr>
          <p:spPr>
            <a:xfrm>
              <a:off x="0" y="-47625"/>
              <a:ext cx="812800" cy="8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5" name="TextBox 21">
            <a:extLst>
              <a:ext uri="{FF2B5EF4-FFF2-40B4-BE49-F238E27FC236}">
                <a16:creationId xmlns:a16="http://schemas.microsoft.com/office/drawing/2014/main" id="{BA917F6D-9E26-36CA-E9D1-AEF932351E37}"/>
              </a:ext>
            </a:extLst>
          </p:cNvPr>
          <p:cNvSpPr txBox="1"/>
          <p:nvPr/>
        </p:nvSpPr>
        <p:spPr>
          <a:xfrm>
            <a:off x="3124200" y="4331823"/>
            <a:ext cx="16652507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6600">
                <a:latin typeface="League Spartan"/>
                <a:ea typeface="League Spartan"/>
                <a:cs typeface="League Spartan"/>
                <a:sym typeface="League Spartan"/>
              </a:rPr>
              <a:t>Discussion &amp;</a:t>
            </a:r>
          </a:p>
          <a:p>
            <a:pPr algn="l">
              <a:spcBef>
                <a:spcPct val="0"/>
              </a:spcBef>
            </a:pPr>
            <a:r>
              <a:rPr lang="en-US" sz="6600">
                <a:latin typeface="League Spartan"/>
                <a:ea typeface="League Spartan"/>
                <a:cs typeface="League Spartan"/>
                <a:sym typeface="League Spartan"/>
              </a:rPr>
              <a:t>Group Feedback</a:t>
            </a:r>
          </a:p>
        </p:txBody>
      </p:sp>
      <p:sp>
        <p:nvSpPr>
          <p:cNvPr id="6" name="TextBox 22">
            <a:extLst>
              <a:ext uri="{FF2B5EF4-FFF2-40B4-BE49-F238E27FC236}">
                <a16:creationId xmlns:a16="http://schemas.microsoft.com/office/drawing/2014/main" id="{EE93AD3A-6882-916C-E6B5-698326DAF414}"/>
              </a:ext>
            </a:extLst>
          </p:cNvPr>
          <p:cNvSpPr txBox="1"/>
          <p:nvPr/>
        </p:nvSpPr>
        <p:spPr>
          <a:xfrm>
            <a:off x="3124200" y="6667500"/>
            <a:ext cx="17221164" cy="4382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81"/>
              </a:lnSpc>
              <a:spcBef>
                <a:spcPct val="0"/>
              </a:spcBef>
            </a:pPr>
            <a:r>
              <a:rPr lang="en-US" sz="44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Help us identify issues and needs in the corridor</a:t>
            </a:r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FA8299AA-BE3E-5544-105B-6E2E721AC929}"/>
              </a:ext>
            </a:extLst>
          </p:cNvPr>
          <p:cNvGrpSpPr/>
          <p:nvPr/>
        </p:nvGrpSpPr>
        <p:grpSpPr>
          <a:xfrm>
            <a:off x="0" y="0"/>
            <a:ext cx="18288000" cy="1409700"/>
            <a:chOff x="0" y="0"/>
            <a:chExt cx="3261101" cy="42487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07A647E2-B8AD-106A-315C-C6DA327E0BB3}"/>
                </a:ext>
              </a:extLst>
            </p:cNvPr>
            <p:cNvSpPr/>
            <p:nvPr/>
          </p:nvSpPr>
          <p:spPr>
            <a:xfrm>
              <a:off x="0" y="0"/>
              <a:ext cx="3261101" cy="424876"/>
            </a:xfrm>
            <a:custGeom>
              <a:avLst/>
              <a:gdLst/>
              <a:ahLst/>
              <a:cxnLst/>
              <a:rect l="l" t="t" r="r" b="b"/>
              <a:pathLst>
                <a:path w="3261101" h="424876">
                  <a:moveTo>
                    <a:pt x="0" y="0"/>
                  </a:moveTo>
                  <a:lnTo>
                    <a:pt x="3261101" y="0"/>
                  </a:lnTo>
                  <a:lnTo>
                    <a:pt x="3261101" y="424876"/>
                  </a:lnTo>
                  <a:lnTo>
                    <a:pt x="0" y="4248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53197DB5-ADF1-41CA-835A-D5E4615AB771}"/>
                </a:ext>
              </a:extLst>
            </p:cNvPr>
            <p:cNvSpPr txBox="1"/>
            <p:nvPr/>
          </p:nvSpPr>
          <p:spPr>
            <a:xfrm>
              <a:off x="0" y="-47625"/>
              <a:ext cx="3261101" cy="4725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12" name="TextBox 23">
            <a:extLst>
              <a:ext uri="{FF2B5EF4-FFF2-40B4-BE49-F238E27FC236}">
                <a16:creationId xmlns:a16="http://schemas.microsoft.com/office/drawing/2014/main" id="{BCD5E73C-58E5-2A3B-7401-1D5ACD8D551A}"/>
              </a:ext>
            </a:extLst>
          </p:cNvPr>
          <p:cNvSpPr txBox="1"/>
          <p:nvPr/>
        </p:nvSpPr>
        <p:spPr>
          <a:xfrm>
            <a:off x="6438393" y="824518"/>
            <a:ext cx="115062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2800" spc="-4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IL Route 15 and Bond Avenue in East St. Louis</a:t>
            </a:r>
          </a:p>
        </p:txBody>
      </p:sp>
      <p:sp>
        <p:nvSpPr>
          <p:cNvPr id="14" name="TextBox 21">
            <a:extLst>
              <a:ext uri="{FF2B5EF4-FFF2-40B4-BE49-F238E27FC236}">
                <a16:creationId xmlns:a16="http://schemas.microsoft.com/office/drawing/2014/main" id="{3674D765-73D4-0314-0948-601F63B89428}"/>
              </a:ext>
            </a:extLst>
          </p:cNvPr>
          <p:cNvSpPr txBox="1"/>
          <p:nvPr/>
        </p:nvSpPr>
        <p:spPr>
          <a:xfrm>
            <a:off x="6019800" y="174727"/>
            <a:ext cx="1192479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3600">
                <a:latin typeface="League Spartan"/>
                <a:ea typeface="League Spartan"/>
                <a:cs typeface="League Spartan"/>
                <a:sym typeface="League Spartan"/>
              </a:rPr>
              <a:t>Community Advisory Group (CAG) Meeting #1</a:t>
            </a:r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2E642773-41ED-19A1-902D-79DA2E368691}"/>
              </a:ext>
            </a:extLst>
          </p:cNvPr>
          <p:cNvSpPr/>
          <p:nvPr/>
        </p:nvSpPr>
        <p:spPr>
          <a:xfrm rot="16200000">
            <a:off x="14144145" y="6143143"/>
            <a:ext cx="5392112" cy="2895601"/>
          </a:xfrm>
          <a:prstGeom prst="rtTriangle">
            <a:avLst/>
          </a:prstGeom>
          <a:solidFill>
            <a:srgbClr val="F471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>
            <a:extLst>
              <a:ext uri="{FF2B5EF4-FFF2-40B4-BE49-F238E27FC236}">
                <a16:creationId xmlns:a16="http://schemas.microsoft.com/office/drawing/2014/main" id="{2463A548-6F7F-89D4-4D8C-B2244ECADE73}"/>
              </a:ext>
            </a:extLst>
          </p:cNvPr>
          <p:cNvSpPr/>
          <p:nvPr/>
        </p:nvSpPr>
        <p:spPr>
          <a:xfrm rot="16200000">
            <a:off x="14942555" y="6941556"/>
            <a:ext cx="4021113" cy="2669774"/>
          </a:xfrm>
          <a:prstGeom prst="rtTriangle">
            <a:avLst/>
          </a:prstGeom>
          <a:solidFill>
            <a:srgbClr val="3A3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Triangle 19">
            <a:extLst>
              <a:ext uri="{FF2B5EF4-FFF2-40B4-BE49-F238E27FC236}">
                <a16:creationId xmlns:a16="http://schemas.microsoft.com/office/drawing/2014/main" id="{09E4C95E-3A7E-6D2D-9ACD-D8264C29FE6F}"/>
              </a:ext>
            </a:extLst>
          </p:cNvPr>
          <p:cNvSpPr/>
          <p:nvPr/>
        </p:nvSpPr>
        <p:spPr>
          <a:xfrm rot="16200000">
            <a:off x="15623631" y="7622629"/>
            <a:ext cx="2698522" cy="263021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The image depicts an environmental study (PEL) linkage for East St. Louis, featuring icons for environmental links and routes along Illinois Route 15 and Bond Avenue.&#10;&#10;AI-generated content may be incorrect.">
            <a:extLst>
              <a:ext uri="{FF2B5EF4-FFF2-40B4-BE49-F238E27FC236}">
                <a16:creationId xmlns:a16="http://schemas.microsoft.com/office/drawing/2014/main" id="{DC0D6CFD-783C-22DD-04CB-8DF5DD125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52372" y="139148"/>
            <a:ext cx="1374748" cy="137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9855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05F831-10A7-749D-8ED9-B45E4FD30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0558D9C0-7A93-F25D-E9DA-7DC9D07E87B6}"/>
              </a:ext>
            </a:extLst>
          </p:cNvPr>
          <p:cNvSpPr txBox="1"/>
          <p:nvPr/>
        </p:nvSpPr>
        <p:spPr>
          <a:xfrm>
            <a:off x="1740131" y="2476500"/>
            <a:ext cx="15252469" cy="1015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248"/>
              </a:lnSpc>
              <a:spcBef>
                <a:spcPct val="0"/>
              </a:spcBef>
            </a:pPr>
            <a:r>
              <a:rPr lang="en-US" sz="5891" b="1">
                <a:latin typeface="League Spartan"/>
                <a:ea typeface="League Spartan"/>
                <a:cs typeface="League Spartan"/>
                <a:sym typeface="League Spartan"/>
              </a:rPr>
              <a:t>On your own, take 5 minutes to:</a:t>
            </a:r>
          </a:p>
        </p:txBody>
      </p:sp>
      <p:sp>
        <p:nvSpPr>
          <p:cNvPr id="20" name="AutoShape 20">
            <a:extLst>
              <a:ext uri="{FF2B5EF4-FFF2-40B4-BE49-F238E27FC236}">
                <a16:creationId xmlns:a16="http://schemas.microsoft.com/office/drawing/2014/main" id="{2F008196-6188-7922-F26A-80C49F3C322E}"/>
              </a:ext>
            </a:extLst>
          </p:cNvPr>
          <p:cNvSpPr/>
          <p:nvPr/>
        </p:nvSpPr>
        <p:spPr>
          <a:xfrm>
            <a:off x="1764848" y="3903717"/>
            <a:ext cx="2067166" cy="0"/>
          </a:xfrm>
          <a:prstGeom prst="line">
            <a:avLst/>
          </a:prstGeom>
          <a:ln w="38100" cap="flat">
            <a:solidFill>
              <a:srgbClr val="82B5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22">
            <a:extLst>
              <a:ext uri="{FF2B5EF4-FFF2-40B4-BE49-F238E27FC236}">
                <a16:creationId xmlns:a16="http://schemas.microsoft.com/office/drawing/2014/main" id="{81665069-6F4A-B28C-2F2A-F81A08C8CED6}"/>
              </a:ext>
            </a:extLst>
          </p:cNvPr>
          <p:cNvSpPr txBox="1"/>
          <p:nvPr/>
        </p:nvSpPr>
        <p:spPr>
          <a:xfrm>
            <a:off x="1764847" y="4247907"/>
            <a:ext cx="15388619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List issues and needs along the study corridor that are important to you.</a:t>
            </a:r>
          </a:p>
          <a:p>
            <a:pPr marL="457200" indent="-457200" algn="l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What is your vision for this corridor? What would you like it to become?</a:t>
            </a:r>
          </a:p>
          <a:p>
            <a:pPr marL="457200" indent="-457200" algn="l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What are you biggest safety concerns?</a:t>
            </a:r>
          </a:p>
          <a:p>
            <a:pPr marL="457200" indent="-457200" algn="l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What economic opportunities or investments is the community missing out on?</a:t>
            </a:r>
          </a:p>
          <a:p>
            <a:pPr marL="457200" indent="-457200" algn="l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How do you typically use IL Route 15 and Bond Avenue? </a:t>
            </a:r>
          </a:p>
        </p:txBody>
      </p:sp>
      <p:sp>
        <p:nvSpPr>
          <p:cNvPr id="6" name="TextBox 22">
            <a:extLst>
              <a:ext uri="{FF2B5EF4-FFF2-40B4-BE49-F238E27FC236}">
                <a16:creationId xmlns:a16="http://schemas.microsoft.com/office/drawing/2014/main" id="{E54BB393-B5D4-8807-62EB-ACE1B0D5E99E}"/>
              </a:ext>
            </a:extLst>
          </p:cNvPr>
          <p:cNvSpPr txBox="1"/>
          <p:nvPr/>
        </p:nvSpPr>
        <p:spPr>
          <a:xfrm>
            <a:off x="6172200" y="7353300"/>
            <a:ext cx="9220200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Topics may be general or specific.</a:t>
            </a:r>
          </a:p>
          <a:p>
            <a:pPr marL="457200" indent="-457200" algn="l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No limit to the number of issues and needs.</a:t>
            </a:r>
          </a:p>
          <a:p>
            <a:pPr marL="457200" indent="-457200" algn="l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There are </a:t>
            </a:r>
            <a:r>
              <a:rPr lang="en-US" sz="3200" b="1" u="sng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no</a:t>
            </a: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 wrong answers.</a:t>
            </a:r>
          </a:p>
          <a:p>
            <a:pPr marL="457200" indent="-457200" algn="l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From the above, respond to those most important to you.</a:t>
            </a:r>
          </a:p>
        </p:txBody>
      </p:sp>
      <p:sp>
        <p:nvSpPr>
          <p:cNvPr id="7" name="TextBox 19">
            <a:extLst>
              <a:ext uri="{FF2B5EF4-FFF2-40B4-BE49-F238E27FC236}">
                <a16:creationId xmlns:a16="http://schemas.microsoft.com/office/drawing/2014/main" id="{6B00BA00-1BB6-9410-A4C8-7DBD2FF003FD}"/>
              </a:ext>
            </a:extLst>
          </p:cNvPr>
          <p:cNvSpPr txBox="1"/>
          <p:nvPr/>
        </p:nvSpPr>
        <p:spPr>
          <a:xfrm>
            <a:off x="1736502" y="7510809"/>
            <a:ext cx="15633469" cy="973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248"/>
              </a:lnSpc>
              <a:spcBef>
                <a:spcPct val="0"/>
              </a:spcBef>
            </a:pPr>
            <a:r>
              <a:rPr lang="en-US" sz="4400" b="1">
                <a:solidFill>
                  <a:srgbClr val="EB6E1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Keep in Mind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3B79FAB-A691-BBEF-0347-0C12BA71ADA5}"/>
              </a:ext>
            </a:extLst>
          </p:cNvPr>
          <p:cNvCxnSpPr>
            <a:cxnSpLocks/>
          </p:cNvCxnSpPr>
          <p:nvPr/>
        </p:nvCxnSpPr>
        <p:spPr>
          <a:xfrm>
            <a:off x="1736502" y="8484152"/>
            <a:ext cx="4283298" cy="0"/>
          </a:xfrm>
          <a:prstGeom prst="straightConnector1">
            <a:avLst/>
          </a:prstGeom>
          <a:ln w="76200" cap="flat" cmpd="sng" algn="ctr">
            <a:solidFill>
              <a:srgbClr val="EB6E1D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2" name="Group 5">
            <a:extLst>
              <a:ext uri="{FF2B5EF4-FFF2-40B4-BE49-F238E27FC236}">
                <a16:creationId xmlns:a16="http://schemas.microsoft.com/office/drawing/2014/main" id="{7E7E03D6-E665-9E4A-FAD9-BC9D4A219FF7}"/>
              </a:ext>
            </a:extLst>
          </p:cNvPr>
          <p:cNvGrpSpPr/>
          <p:nvPr/>
        </p:nvGrpSpPr>
        <p:grpSpPr>
          <a:xfrm>
            <a:off x="0" y="0"/>
            <a:ext cx="18288000" cy="1409700"/>
            <a:chOff x="0" y="0"/>
            <a:chExt cx="3261101" cy="42487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D1BBAA76-5E3A-6F4A-4000-457003BA6308}"/>
                </a:ext>
              </a:extLst>
            </p:cNvPr>
            <p:cNvSpPr/>
            <p:nvPr/>
          </p:nvSpPr>
          <p:spPr>
            <a:xfrm>
              <a:off x="0" y="0"/>
              <a:ext cx="3261101" cy="424876"/>
            </a:xfrm>
            <a:custGeom>
              <a:avLst/>
              <a:gdLst/>
              <a:ahLst/>
              <a:cxnLst/>
              <a:rect l="l" t="t" r="r" b="b"/>
              <a:pathLst>
                <a:path w="3261101" h="424876">
                  <a:moveTo>
                    <a:pt x="0" y="0"/>
                  </a:moveTo>
                  <a:lnTo>
                    <a:pt x="3261101" y="0"/>
                  </a:lnTo>
                  <a:lnTo>
                    <a:pt x="3261101" y="424876"/>
                  </a:lnTo>
                  <a:lnTo>
                    <a:pt x="0" y="4248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45AFC1A8-2122-30A6-8A4A-661FF79CBC8C}"/>
                </a:ext>
              </a:extLst>
            </p:cNvPr>
            <p:cNvSpPr txBox="1"/>
            <p:nvPr/>
          </p:nvSpPr>
          <p:spPr>
            <a:xfrm>
              <a:off x="0" y="-47625"/>
              <a:ext cx="3261101" cy="4725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11" name="TextBox 23">
            <a:extLst>
              <a:ext uri="{FF2B5EF4-FFF2-40B4-BE49-F238E27FC236}">
                <a16:creationId xmlns:a16="http://schemas.microsoft.com/office/drawing/2014/main" id="{E67E769F-B1C2-1A80-3670-E9E45506DA72}"/>
              </a:ext>
            </a:extLst>
          </p:cNvPr>
          <p:cNvSpPr txBox="1"/>
          <p:nvPr/>
        </p:nvSpPr>
        <p:spPr>
          <a:xfrm>
            <a:off x="6438393" y="824518"/>
            <a:ext cx="115062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2800" spc="-4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IL Route 15 and Bond Avenue in East St. Louis</a:t>
            </a:r>
          </a:p>
        </p:txBody>
      </p:sp>
      <p:sp>
        <p:nvSpPr>
          <p:cNvPr id="13" name="TextBox 21">
            <a:extLst>
              <a:ext uri="{FF2B5EF4-FFF2-40B4-BE49-F238E27FC236}">
                <a16:creationId xmlns:a16="http://schemas.microsoft.com/office/drawing/2014/main" id="{8ED54454-FBE6-F800-8832-BCFB3C3FD203}"/>
              </a:ext>
            </a:extLst>
          </p:cNvPr>
          <p:cNvSpPr txBox="1"/>
          <p:nvPr/>
        </p:nvSpPr>
        <p:spPr>
          <a:xfrm>
            <a:off x="6019800" y="174727"/>
            <a:ext cx="1192479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3600">
                <a:latin typeface="League Spartan"/>
                <a:ea typeface="League Spartan"/>
                <a:cs typeface="League Spartan"/>
                <a:sym typeface="League Spartan"/>
              </a:rPr>
              <a:t>Community Advisory Group (CAG) Meeting #1</a:t>
            </a:r>
          </a:p>
        </p:txBody>
      </p:sp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3491824F-103A-D0F8-FB4B-06875DDE881F}"/>
              </a:ext>
            </a:extLst>
          </p:cNvPr>
          <p:cNvSpPr/>
          <p:nvPr/>
        </p:nvSpPr>
        <p:spPr>
          <a:xfrm rot="16200000">
            <a:off x="14144145" y="6143143"/>
            <a:ext cx="5392112" cy="2895601"/>
          </a:xfrm>
          <a:prstGeom prst="rtTriangle">
            <a:avLst/>
          </a:prstGeom>
          <a:solidFill>
            <a:srgbClr val="F471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Triangle 16">
            <a:extLst>
              <a:ext uri="{FF2B5EF4-FFF2-40B4-BE49-F238E27FC236}">
                <a16:creationId xmlns:a16="http://schemas.microsoft.com/office/drawing/2014/main" id="{235E1C3A-D212-48C1-ACEA-39DC7081A066}"/>
              </a:ext>
            </a:extLst>
          </p:cNvPr>
          <p:cNvSpPr/>
          <p:nvPr/>
        </p:nvSpPr>
        <p:spPr>
          <a:xfrm rot="16200000">
            <a:off x="14942555" y="6941556"/>
            <a:ext cx="4021113" cy="2669774"/>
          </a:xfrm>
          <a:prstGeom prst="rtTriangle">
            <a:avLst/>
          </a:prstGeom>
          <a:solidFill>
            <a:srgbClr val="3A3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61A62AD0-E5BF-36C8-055A-6EAFB1BE065E}"/>
              </a:ext>
            </a:extLst>
          </p:cNvPr>
          <p:cNvSpPr/>
          <p:nvPr/>
        </p:nvSpPr>
        <p:spPr>
          <a:xfrm rot="16200000">
            <a:off x="15623631" y="7622629"/>
            <a:ext cx="2698522" cy="263021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The image depicts an environmental study (PEL) linkage for East St. Louis, featuring icons for environmental links and routes along Illinois Route 15 and Bond Avenue.&#10;&#10;AI-generated content may be incorrect.">
            <a:extLst>
              <a:ext uri="{FF2B5EF4-FFF2-40B4-BE49-F238E27FC236}">
                <a16:creationId xmlns:a16="http://schemas.microsoft.com/office/drawing/2014/main" id="{8B42D536-7C2A-8E70-E5B1-2E8472C63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52372" y="139148"/>
            <a:ext cx="1374748" cy="137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7471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553E79-83B7-AC41-AD68-E9C2188DC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7E8EE919-6281-73FA-C6C9-86DFEAB18DA7}"/>
              </a:ext>
            </a:extLst>
          </p:cNvPr>
          <p:cNvSpPr txBox="1"/>
          <p:nvPr/>
        </p:nvSpPr>
        <p:spPr>
          <a:xfrm>
            <a:off x="1740131" y="3015521"/>
            <a:ext cx="15252469" cy="1015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248"/>
              </a:lnSpc>
              <a:spcBef>
                <a:spcPct val="0"/>
              </a:spcBef>
            </a:pPr>
            <a:r>
              <a:rPr lang="en-US" sz="5891" b="1">
                <a:latin typeface="League Spartan"/>
                <a:ea typeface="League Spartan"/>
                <a:cs typeface="League Spartan"/>
                <a:sym typeface="League Spartan"/>
              </a:rPr>
              <a:t>Discuss as a Group</a:t>
            </a:r>
          </a:p>
        </p:txBody>
      </p:sp>
      <p:sp>
        <p:nvSpPr>
          <p:cNvPr id="20" name="AutoShape 20">
            <a:extLst>
              <a:ext uri="{FF2B5EF4-FFF2-40B4-BE49-F238E27FC236}">
                <a16:creationId xmlns:a16="http://schemas.microsoft.com/office/drawing/2014/main" id="{2CFC8E81-40BF-94C5-98DD-E22848E70040}"/>
              </a:ext>
            </a:extLst>
          </p:cNvPr>
          <p:cNvSpPr/>
          <p:nvPr/>
        </p:nvSpPr>
        <p:spPr>
          <a:xfrm>
            <a:off x="1764848" y="4442738"/>
            <a:ext cx="2067166" cy="0"/>
          </a:xfrm>
          <a:prstGeom prst="line">
            <a:avLst/>
          </a:prstGeom>
          <a:ln w="38100" cap="flat">
            <a:solidFill>
              <a:srgbClr val="82B5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22">
            <a:extLst>
              <a:ext uri="{FF2B5EF4-FFF2-40B4-BE49-F238E27FC236}">
                <a16:creationId xmlns:a16="http://schemas.microsoft.com/office/drawing/2014/main" id="{BDA6F3C8-ED34-2515-15FD-4946B0A36754}"/>
              </a:ext>
            </a:extLst>
          </p:cNvPr>
          <p:cNvSpPr txBox="1"/>
          <p:nvPr/>
        </p:nvSpPr>
        <p:spPr>
          <a:xfrm>
            <a:off x="1764847" y="4786928"/>
            <a:ext cx="13853374" cy="21247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Ideas generated</a:t>
            </a:r>
          </a:p>
          <a:p>
            <a:pPr marL="45720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Identify most prominent issues and needs for the corridor</a:t>
            </a:r>
          </a:p>
          <a:p>
            <a:pPr marL="45720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Document those issues and group similar issues and needs for discussion</a:t>
            </a:r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B22343A1-C5F9-A2AC-EDAD-58A7EB52BD39}"/>
              </a:ext>
            </a:extLst>
          </p:cNvPr>
          <p:cNvGrpSpPr/>
          <p:nvPr/>
        </p:nvGrpSpPr>
        <p:grpSpPr>
          <a:xfrm>
            <a:off x="0" y="0"/>
            <a:ext cx="18288000" cy="1409700"/>
            <a:chOff x="0" y="0"/>
            <a:chExt cx="3261101" cy="42487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4B9DC8E6-181F-7D5E-DB8A-0996D0CB51E3}"/>
                </a:ext>
              </a:extLst>
            </p:cNvPr>
            <p:cNvSpPr/>
            <p:nvPr/>
          </p:nvSpPr>
          <p:spPr>
            <a:xfrm>
              <a:off x="0" y="0"/>
              <a:ext cx="3261101" cy="424876"/>
            </a:xfrm>
            <a:custGeom>
              <a:avLst/>
              <a:gdLst/>
              <a:ahLst/>
              <a:cxnLst/>
              <a:rect l="l" t="t" r="r" b="b"/>
              <a:pathLst>
                <a:path w="3261101" h="424876">
                  <a:moveTo>
                    <a:pt x="0" y="0"/>
                  </a:moveTo>
                  <a:lnTo>
                    <a:pt x="3261101" y="0"/>
                  </a:lnTo>
                  <a:lnTo>
                    <a:pt x="3261101" y="424876"/>
                  </a:lnTo>
                  <a:lnTo>
                    <a:pt x="0" y="4248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432E8D36-752D-DC6F-11A6-3AB3F328DE50}"/>
                </a:ext>
              </a:extLst>
            </p:cNvPr>
            <p:cNvSpPr txBox="1"/>
            <p:nvPr/>
          </p:nvSpPr>
          <p:spPr>
            <a:xfrm>
              <a:off x="0" y="-47625"/>
              <a:ext cx="3261101" cy="4725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8" name="TextBox 23">
            <a:extLst>
              <a:ext uri="{FF2B5EF4-FFF2-40B4-BE49-F238E27FC236}">
                <a16:creationId xmlns:a16="http://schemas.microsoft.com/office/drawing/2014/main" id="{E8B74082-8887-2FD2-B404-2EAD503883A9}"/>
              </a:ext>
            </a:extLst>
          </p:cNvPr>
          <p:cNvSpPr txBox="1"/>
          <p:nvPr/>
        </p:nvSpPr>
        <p:spPr>
          <a:xfrm>
            <a:off x="6438393" y="824518"/>
            <a:ext cx="115062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2800" spc="-4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IL Route 15 and Bond Avenue in East St. Louis</a:t>
            </a:r>
          </a:p>
        </p:txBody>
      </p:sp>
      <p:sp>
        <p:nvSpPr>
          <p:cNvPr id="10" name="TextBox 21">
            <a:extLst>
              <a:ext uri="{FF2B5EF4-FFF2-40B4-BE49-F238E27FC236}">
                <a16:creationId xmlns:a16="http://schemas.microsoft.com/office/drawing/2014/main" id="{6F6A3ADF-4666-1C86-F594-77EA097F4400}"/>
              </a:ext>
            </a:extLst>
          </p:cNvPr>
          <p:cNvSpPr txBox="1"/>
          <p:nvPr/>
        </p:nvSpPr>
        <p:spPr>
          <a:xfrm>
            <a:off x="6019800" y="174727"/>
            <a:ext cx="1192479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3600">
                <a:latin typeface="League Spartan"/>
                <a:ea typeface="League Spartan"/>
                <a:cs typeface="League Spartan"/>
                <a:sym typeface="League Spartan"/>
              </a:rPr>
              <a:t>Community Advisory Group (CAG) Meeting #1</a:t>
            </a:r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4EDAF1A7-F9A8-ABFA-ADC2-E1D897266E72}"/>
              </a:ext>
            </a:extLst>
          </p:cNvPr>
          <p:cNvSpPr/>
          <p:nvPr/>
        </p:nvSpPr>
        <p:spPr>
          <a:xfrm rot="16200000">
            <a:off x="14144145" y="6143143"/>
            <a:ext cx="5392112" cy="2895601"/>
          </a:xfrm>
          <a:prstGeom prst="rtTriangle">
            <a:avLst/>
          </a:prstGeom>
          <a:solidFill>
            <a:srgbClr val="F471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F425459B-6FE4-2773-AA73-64EB2C58F518}"/>
              </a:ext>
            </a:extLst>
          </p:cNvPr>
          <p:cNvSpPr/>
          <p:nvPr/>
        </p:nvSpPr>
        <p:spPr>
          <a:xfrm rot="16200000">
            <a:off x="14942555" y="6941556"/>
            <a:ext cx="4021113" cy="2669774"/>
          </a:xfrm>
          <a:prstGeom prst="rtTriangle">
            <a:avLst/>
          </a:prstGeom>
          <a:solidFill>
            <a:srgbClr val="3A3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2F993C3F-B0A8-84C5-8957-B7837C8D9C3F}"/>
              </a:ext>
            </a:extLst>
          </p:cNvPr>
          <p:cNvSpPr/>
          <p:nvPr/>
        </p:nvSpPr>
        <p:spPr>
          <a:xfrm rot="16200000">
            <a:off x="15623631" y="7622629"/>
            <a:ext cx="2698522" cy="263021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The image depicts an environmental study (PEL) linkage for East St. Louis, featuring icons for environmental links and routes along Illinois Route 15 and Bond Avenue.&#10;&#10;AI-generated content may be incorrect.">
            <a:extLst>
              <a:ext uri="{FF2B5EF4-FFF2-40B4-BE49-F238E27FC236}">
                <a16:creationId xmlns:a16="http://schemas.microsoft.com/office/drawing/2014/main" id="{A0ACF8D9-BF12-6796-D686-2C505B01E1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52372" y="139148"/>
            <a:ext cx="1374748" cy="137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0334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741CBC-8A89-A0DE-6530-CC1226C30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3E322387-E599-74A8-B533-2C7BC730446F}"/>
              </a:ext>
            </a:extLst>
          </p:cNvPr>
          <p:cNvSpPr txBox="1"/>
          <p:nvPr/>
        </p:nvSpPr>
        <p:spPr>
          <a:xfrm>
            <a:off x="1740131" y="2171700"/>
            <a:ext cx="6165155" cy="1015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48"/>
              </a:lnSpc>
              <a:spcBef>
                <a:spcPct val="0"/>
              </a:spcBef>
            </a:pPr>
            <a:r>
              <a:rPr lang="en-US" sz="5891" b="1">
                <a:latin typeface="League Spartan"/>
                <a:ea typeface="League Spartan"/>
                <a:cs typeface="League Spartan"/>
                <a:sym typeface="League Spartan"/>
              </a:rPr>
              <a:t>Next Steps</a:t>
            </a:r>
          </a:p>
        </p:txBody>
      </p:sp>
      <p:sp>
        <p:nvSpPr>
          <p:cNvPr id="20" name="AutoShape 20">
            <a:extLst>
              <a:ext uri="{FF2B5EF4-FFF2-40B4-BE49-F238E27FC236}">
                <a16:creationId xmlns:a16="http://schemas.microsoft.com/office/drawing/2014/main" id="{6DB07D17-5404-3060-3045-E7BDA40CCB61}"/>
              </a:ext>
            </a:extLst>
          </p:cNvPr>
          <p:cNvSpPr/>
          <p:nvPr/>
        </p:nvSpPr>
        <p:spPr>
          <a:xfrm>
            <a:off x="1764848" y="3598917"/>
            <a:ext cx="2067166" cy="0"/>
          </a:xfrm>
          <a:prstGeom prst="line">
            <a:avLst/>
          </a:prstGeom>
          <a:ln w="38100" cap="flat">
            <a:solidFill>
              <a:srgbClr val="82B5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22">
            <a:extLst>
              <a:ext uri="{FF2B5EF4-FFF2-40B4-BE49-F238E27FC236}">
                <a16:creationId xmlns:a16="http://schemas.microsoft.com/office/drawing/2014/main" id="{95703F6E-980E-041B-24E4-E7096EE9E262}"/>
              </a:ext>
            </a:extLst>
          </p:cNvPr>
          <p:cNvSpPr txBox="1"/>
          <p:nvPr/>
        </p:nvSpPr>
        <p:spPr>
          <a:xfrm>
            <a:off x="1764847" y="3943107"/>
            <a:ext cx="15388619" cy="3602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Develop Purpose and Need Statement</a:t>
            </a:r>
          </a:p>
          <a:p>
            <a:pPr marL="45720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Existing Conditions data collection and analyses</a:t>
            </a:r>
          </a:p>
          <a:p>
            <a:pPr marL="45720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Continue stakeholder engagement through Focus Groups</a:t>
            </a:r>
          </a:p>
          <a:p>
            <a:pPr marL="45720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Public Meeting planned for Fall 2026</a:t>
            </a:r>
          </a:p>
          <a:p>
            <a:pPr marL="45720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Develop various improvement alternatives for consideration and discussion</a:t>
            </a: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6781FD56-7CC9-63F4-5298-5B0200AB7134}"/>
              </a:ext>
            </a:extLst>
          </p:cNvPr>
          <p:cNvSpPr txBox="1"/>
          <p:nvPr/>
        </p:nvSpPr>
        <p:spPr>
          <a:xfrm>
            <a:off x="1740131" y="8010291"/>
            <a:ext cx="15633469" cy="973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248"/>
              </a:lnSpc>
              <a:spcBef>
                <a:spcPct val="0"/>
              </a:spcBef>
            </a:pPr>
            <a:r>
              <a:rPr lang="en-US" sz="4400" b="1">
                <a:solidFill>
                  <a:srgbClr val="EB6E1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Next CAG Meeting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FB163DB-7890-567C-6EDB-2D4D2F4347A8}"/>
              </a:ext>
            </a:extLst>
          </p:cNvPr>
          <p:cNvCxnSpPr>
            <a:cxnSpLocks/>
          </p:cNvCxnSpPr>
          <p:nvPr/>
        </p:nvCxnSpPr>
        <p:spPr>
          <a:xfrm>
            <a:off x="1740131" y="8983634"/>
            <a:ext cx="5959698" cy="0"/>
          </a:xfrm>
          <a:prstGeom prst="straightConnector1">
            <a:avLst/>
          </a:prstGeom>
          <a:ln w="76200" cap="flat" cmpd="sng" algn="ctr">
            <a:solidFill>
              <a:srgbClr val="EB6E1D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TextBox 19">
            <a:extLst>
              <a:ext uri="{FF2B5EF4-FFF2-40B4-BE49-F238E27FC236}">
                <a16:creationId xmlns:a16="http://schemas.microsoft.com/office/drawing/2014/main" id="{EB7F4A9E-E61D-C467-8840-F3FDAF467255}"/>
              </a:ext>
            </a:extLst>
          </p:cNvPr>
          <p:cNvSpPr txBox="1"/>
          <p:nvPr/>
        </p:nvSpPr>
        <p:spPr>
          <a:xfrm>
            <a:off x="8080829" y="8328652"/>
            <a:ext cx="10515600" cy="973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248"/>
              </a:lnSpc>
              <a:spcBef>
                <a:spcPct val="0"/>
              </a:spcBef>
            </a:pPr>
            <a:r>
              <a:rPr lang="en-US" sz="4400" b="1">
                <a:latin typeface="League Spartan"/>
                <a:ea typeface="League Spartan"/>
                <a:cs typeface="League Spartan"/>
                <a:sym typeface="League Spartan"/>
              </a:rPr>
              <a:t>Anticipated October 2026</a:t>
            </a:r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722CFF62-D480-7595-223B-E0B23F645394}"/>
              </a:ext>
            </a:extLst>
          </p:cNvPr>
          <p:cNvGrpSpPr/>
          <p:nvPr/>
        </p:nvGrpSpPr>
        <p:grpSpPr>
          <a:xfrm>
            <a:off x="0" y="0"/>
            <a:ext cx="18288000" cy="1409700"/>
            <a:chOff x="0" y="0"/>
            <a:chExt cx="3261101" cy="42487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8628045-464A-1803-B212-5B80FECD448B}"/>
                </a:ext>
              </a:extLst>
            </p:cNvPr>
            <p:cNvSpPr/>
            <p:nvPr/>
          </p:nvSpPr>
          <p:spPr>
            <a:xfrm>
              <a:off x="0" y="0"/>
              <a:ext cx="3261101" cy="424876"/>
            </a:xfrm>
            <a:custGeom>
              <a:avLst/>
              <a:gdLst/>
              <a:ahLst/>
              <a:cxnLst/>
              <a:rect l="l" t="t" r="r" b="b"/>
              <a:pathLst>
                <a:path w="3261101" h="424876">
                  <a:moveTo>
                    <a:pt x="0" y="0"/>
                  </a:moveTo>
                  <a:lnTo>
                    <a:pt x="3261101" y="0"/>
                  </a:lnTo>
                  <a:lnTo>
                    <a:pt x="3261101" y="424876"/>
                  </a:lnTo>
                  <a:lnTo>
                    <a:pt x="0" y="4248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7096CB1F-2CAA-7AB3-4D73-882C1A390226}"/>
                </a:ext>
              </a:extLst>
            </p:cNvPr>
            <p:cNvSpPr txBox="1"/>
            <p:nvPr/>
          </p:nvSpPr>
          <p:spPr>
            <a:xfrm>
              <a:off x="0" y="-47625"/>
              <a:ext cx="3261101" cy="4725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11" name="TextBox 23">
            <a:extLst>
              <a:ext uri="{FF2B5EF4-FFF2-40B4-BE49-F238E27FC236}">
                <a16:creationId xmlns:a16="http://schemas.microsoft.com/office/drawing/2014/main" id="{900D74A0-AE74-D7A6-8653-21FAE414B31E}"/>
              </a:ext>
            </a:extLst>
          </p:cNvPr>
          <p:cNvSpPr txBox="1"/>
          <p:nvPr/>
        </p:nvSpPr>
        <p:spPr>
          <a:xfrm>
            <a:off x="6438393" y="824518"/>
            <a:ext cx="115062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2800" spc="-4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IL Route 15 and Bond Avenue in East St. Louis</a:t>
            </a:r>
          </a:p>
        </p:txBody>
      </p:sp>
      <p:sp>
        <p:nvSpPr>
          <p:cNvPr id="13" name="TextBox 21">
            <a:extLst>
              <a:ext uri="{FF2B5EF4-FFF2-40B4-BE49-F238E27FC236}">
                <a16:creationId xmlns:a16="http://schemas.microsoft.com/office/drawing/2014/main" id="{4870F4F7-7DDD-385A-70C4-EEAA1639799E}"/>
              </a:ext>
            </a:extLst>
          </p:cNvPr>
          <p:cNvSpPr txBox="1"/>
          <p:nvPr/>
        </p:nvSpPr>
        <p:spPr>
          <a:xfrm>
            <a:off x="6019800" y="174727"/>
            <a:ext cx="1192479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3600">
                <a:latin typeface="League Spartan"/>
                <a:ea typeface="League Spartan"/>
                <a:cs typeface="League Spartan"/>
                <a:sym typeface="League Spartan"/>
              </a:rPr>
              <a:t>Community Advisory Group (CAG) Meeting #1</a:t>
            </a:r>
          </a:p>
        </p:txBody>
      </p:sp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370AA33E-D949-7743-3E73-14CFF1B72B6A}"/>
              </a:ext>
            </a:extLst>
          </p:cNvPr>
          <p:cNvSpPr/>
          <p:nvPr/>
        </p:nvSpPr>
        <p:spPr>
          <a:xfrm rot="16200000">
            <a:off x="14144145" y="6143143"/>
            <a:ext cx="5392112" cy="2895601"/>
          </a:xfrm>
          <a:prstGeom prst="rtTriangle">
            <a:avLst/>
          </a:prstGeom>
          <a:solidFill>
            <a:srgbClr val="F471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Triangle 16">
            <a:extLst>
              <a:ext uri="{FF2B5EF4-FFF2-40B4-BE49-F238E27FC236}">
                <a16:creationId xmlns:a16="http://schemas.microsoft.com/office/drawing/2014/main" id="{39DE3B65-17FF-D39E-3B1E-7C4546EFB28A}"/>
              </a:ext>
            </a:extLst>
          </p:cNvPr>
          <p:cNvSpPr/>
          <p:nvPr/>
        </p:nvSpPr>
        <p:spPr>
          <a:xfrm rot="16200000">
            <a:off x="14942555" y="6941556"/>
            <a:ext cx="4021113" cy="2669774"/>
          </a:xfrm>
          <a:prstGeom prst="rtTriangle">
            <a:avLst/>
          </a:prstGeom>
          <a:solidFill>
            <a:srgbClr val="3A3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FE631EE0-5B25-C858-D6E0-4BD0A288205F}"/>
              </a:ext>
            </a:extLst>
          </p:cNvPr>
          <p:cNvSpPr/>
          <p:nvPr/>
        </p:nvSpPr>
        <p:spPr>
          <a:xfrm rot="16200000">
            <a:off x="15623631" y="7622629"/>
            <a:ext cx="2698522" cy="263021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The image depicts an environmental study (PEL) linkage for East St. Louis, featuring icons for environmental links and routes along Illinois Route 15 and Bond Avenue.&#10;&#10;AI-generated content may be incorrect.">
            <a:extLst>
              <a:ext uri="{FF2B5EF4-FFF2-40B4-BE49-F238E27FC236}">
                <a16:creationId xmlns:a16="http://schemas.microsoft.com/office/drawing/2014/main" id="{EAADAED4-5228-AD3E-5C37-35B7DAB64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52372" y="139148"/>
            <a:ext cx="1374748" cy="137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5441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7">
            <a:extLst>
              <a:ext uri="{FF2B5EF4-FFF2-40B4-BE49-F238E27FC236}">
                <a16:creationId xmlns:a16="http://schemas.microsoft.com/office/drawing/2014/main" id="{AEA529B7-27F2-EB8C-398F-0093F0FAA433}"/>
              </a:ext>
            </a:extLst>
          </p:cNvPr>
          <p:cNvGrpSpPr/>
          <p:nvPr/>
        </p:nvGrpSpPr>
        <p:grpSpPr>
          <a:xfrm>
            <a:off x="9803037" y="2282387"/>
            <a:ext cx="5815184" cy="5637692"/>
            <a:chOff x="0" y="-47625"/>
            <a:chExt cx="2248948" cy="948879"/>
          </a:xfrm>
        </p:grpSpPr>
        <p:sp>
          <p:nvSpPr>
            <p:cNvPr id="30" name="Freeform 8">
              <a:extLst>
                <a:ext uri="{FF2B5EF4-FFF2-40B4-BE49-F238E27FC236}">
                  <a16:creationId xmlns:a16="http://schemas.microsoft.com/office/drawing/2014/main" id="{2D43DFC0-C19E-68EE-512A-EE03497416B2}"/>
                </a:ext>
              </a:extLst>
            </p:cNvPr>
            <p:cNvSpPr/>
            <p:nvPr/>
          </p:nvSpPr>
          <p:spPr>
            <a:xfrm>
              <a:off x="0" y="0"/>
              <a:ext cx="2248948" cy="901254"/>
            </a:xfrm>
            <a:custGeom>
              <a:avLst/>
              <a:gdLst/>
              <a:ahLst/>
              <a:cxnLst/>
              <a:rect l="l" t="t" r="r" b="b"/>
              <a:pathLst>
                <a:path w="2248948" h="901254">
                  <a:moveTo>
                    <a:pt x="0" y="0"/>
                  </a:moveTo>
                  <a:lnTo>
                    <a:pt x="2248948" y="0"/>
                  </a:lnTo>
                  <a:lnTo>
                    <a:pt x="2248948" y="901254"/>
                  </a:lnTo>
                  <a:lnTo>
                    <a:pt x="0" y="901254"/>
                  </a:lnTo>
                  <a:close/>
                </a:path>
              </a:pathLst>
            </a:custGeom>
            <a:solidFill>
              <a:srgbClr val="82B52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9">
              <a:extLst>
                <a:ext uri="{FF2B5EF4-FFF2-40B4-BE49-F238E27FC236}">
                  <a16:creationId xmlns:a16="http://schemas.microsoft.com/office/drawing/2014/main" id="{578C79AF-6863-63B7-6CEE-8D0E9C027C94}"/>
                </a:ext>
              </a:extLst>
            </p:cNvPr>
            <p:cNvSpPr txBox="1"/>
            <p:nvPr/>
          </p:nvSpPr>
          <p:spPr>
            <a:xfrm>
              <a:off x="0" y="-47625"/>
              <a:ext cx="2248948" cy="948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743200" y="8106570"/>
            <a:ext cx="5194344" cy="740899"/>
            <a:chOff x="0" y="0"/>
            <a:chExt cx="1226012" cy="19513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26012" cy="195134"/>
            </a:xfrm>
            <a:custGeom>
              <a:avLst/>
              <a:gdLst/>
              <a:ahLst/>
              <a:cxnLst/>
              <a:rect l="l" t="t" r="r" b="b"/>
              <a:pathLst>
                <a:path w="1226012" h="195134">
                  <a:moveTo>
                    <a:pt x="0" y="0"/>
                  </a:moveTo>
                  <a:lnTo>
                    <a:pt x="1226012" y="0"/>
                  </a:lnTo>
                  <a:lnTo>
                    <a:pt x="1226012" y="195134"/>
                  </a:lnTo>
                  <a:lnTo>
                    <a:pt x="0" y="195134"/>
                  </a:lnTo>
                  <a:close/>
                </a:path>
              </a:pathLst>
            </a:custGeom>
            <a:solidFill>
              <a:srgbClr val="82B52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226012" cy="2427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944414" y="8254836"/>
            <a:ext cx="444367" cy="444367"/>
            <a:chOff x="0" y="0"/>
            <a:chExt cx="592489" cy="592489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592489" cy="592489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0" name="Freeform 20"/>
            <p:cNvSpPr/>
            <p:nvPr/>
          </p:nvSpPr>
          <p:spPr>
            <a:xfrm>
              <a:off x="107393" y="107393"/>
              <a:ext cx="377702" cy="377702"/>
            </a:xfrm>
            <a:custGeom>
              <a:avLst/>
              <a:gdLst/>
              <a:ahLst/>
              <a:cxnLst/>
              <a:rect l="l" t="t" r="r" b="b"/>
              <a:pathLst>
                <a:path w="377702" h="377702">
                  <a:moveTo>
                    <a:pt x="0" y="0"/>
                  </a:moveTo>
                  <a:lnTo>
                    <a:pt x="377703" y="0"/>
                  </a:lnTo>
                  <a:lnTo>
                    <a:pt x="377703" y="377703"/>
                  </a:lnTo>
                  <a:lnTo>
                    <a:pt x="0" y="37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2743200" y="2981956"/>
            <a:ext cx="8128044" cy="1409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388"/>
              </a:lnSpc>
              <a:spcBef>
                <a:spcPct val="0"/>
              </a:spcBef>
            </a:pPr>
            <a:r>
              <a:rPr lang="en-US" sz="8134" b="1">
                <a:latin typeface="League Spartan"/>
                <a:ea typeface="League Spartan"/>
                <a:cs typeface="League Spartan"/>
                <a:sym typeface="League Spartan"/>
              </a:rPr>
              <a:t>Thank You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843812" y="4459640"/>
            <a:ext cx="6958414" cy="795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81"/>
              </a:lnSpc>
              <a:spcBef>
                <a:spcPct val="0"/>
              </a:spcBef>
            </a:pPr>
            <a:r>
              <a:rPr lang="en-US" sz="3200">
                <a:latin typeface="Raleway"/>
                <a:ea typeface="Raleway"/>
                <a:cs typeface="Raleway"/>
                <a:sym typeface="Raleway"/>
              </a:rPr>
              <a:t>Questions after you leave today? Contact the Project Team!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550122" y="8312918"/>
            <a:ext cx="3823276" cy="365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1"/>
              </a:lnSpc>
              <a:spcBef>
                <a:spcPct val="0"/>
              </a:spcBef>
            </a:pPr>
            <a:r>
              <a:rPr lang="en-US" sz="2201" b="1">
                <a:solidFill>
                  <a:srgbClr val="000000"/>
                </a:solidFill>
                <a:latin typeface="Arial" panose="020B0604020202020204" pitchFamily="34" charset="0"/>
                <a:ea typeface="Raleway Bold"/>
                <a:cs typeface="Arial" panose="020B0604020202020204" pitchFamily="34" charset="0"/>
                <a:sym typeface="Raleway Bold"/>
              </a:rPr>
              <a:t>618.345.8918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802226" y="5025093"/>
            <a:ext cx="5815995" cy="403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81"/>
              </a:lnSpc>
              <a:spcBef>
                <a:spcPct val="0"/>
              </a:spcBef>
            </a:pPr>
            <a:r>
              <a:rPr lang="en-US" sz="3600" b="1">
                <a:latin typeface="Arial" panose="020B0604020202020204" pitchFamily="34" charset="0"/>
                <a:ea typeface="Raleway Bold"/>
                <a:cs typeface="Arial" panose="020B0604020202020204" pitchFamily="34" charset="0"/>
                <a:sym typeface="Raleway Bold"/>
              </a:rPr>
              <a:t>www.eaststlouispel.com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6718D3AE-E6C7-9479-EF42-9F2616DCF526}"/>
              </a:ext>
            </a:extLst>
          </p:cNvPr>
          <p:cNvGrpSpPr/>
          <p:nvPr/>
        </p:nvGrpSpPr>
        <p:grpSpPr>
          <a:xfrm>
            <a:off x="1302461" y="2384129"/>
            <a:ext cx="1226490" cy="3514726"/>
            <a:chOff x="0" y="-47625"/>
            <a:chExt cx="812800" cy="81746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237E56B-4841-B19E-4C5D-520BAFAFF81D}"/>
                </a:ext>
              </a:extLst>
            </p:cNvPr>
            <p:cNvSpPr/>
            <p:nvPr/>
          </p:nvSpPr>
          <p:spPr>
            <a:xfrm>
              <a:off x="0" y="0"/>
              <a:ext cx="812800" cy="769840"/>
            </a:xfrm>
            <a:custGeom>
              <a:avLst/>
              <a:gdLst/>
              <a:ahLst/>
              <a:cxnLst/>
              <a:rect l="l" t="t" r="r" b="b"/>
              <a:pathLst>
                <a:path w="812800" h="769840">
                  <a:moveTo>
                    <a:pt x="0" y="0"/>
                  </a:moveTo>
                  <a:lnTo>
                    <a:pt x="812800" y="0"/>
                  </a:lnTo>
                  <a:lnTo>
                    <a:pt x="812800" y="769840"/>
                  </a:lnTo>
                  <a:lnTo>
                    <a:pt x="0" y="769840"/>
                  </a:lnTo>
                  <a:close/>
                </a:path>
              </a:pathLst>
            </a:custGeom>
            <a:solidFill>
              <a:srgbClr val="82B52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4">
              <a:extLst>
                <a:ext uri="{FF2B5EF4-FFF2-40B4-BE49-F238E27FC236}">
                  <a16:creationId xmlns:a16="http://schemas.microsoft.com/office/drawing/2014/main" id="{9269B61F-FF21-9B5E-8992-1314D58DDD68}"/>
                </a:ext>
              </a:extLst>
            </p:cNvPr>
            <p:cNvSpPr txBox="1"/>
            <p:nvPr/>
          </p:nvSpPr>
          <p:spPr>
            <a:xfrm>
              <a:off x="0" y="-47625"/>
              <a:ext cx="812800" cy="8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38" name="TextBox 22">
            <a:extLst>
              <a:ext uri="{FF2B5EF4-FFF2-40B4-BE49-F238E27FC236}">
                <a16:creationId xmlns:a16="http://schemas.microsoft.com/office/drawing/2014/main" id="{EC6D06FF-C529-10F0-37B6-9EBEA2E3C0BC}"/>
              </a:ext>
            </a:extLst>
          </p:cNvPr>
          <p:cNvSpPr txBox="1"/>
          <p:nvPr/>
        </p:nvSpPr>
        <p:spPr>
          <a:xfrm>
            <a:off x="2743200" y="7349581"/>
            <a:ext cx="8267877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4000">
                <a:latin typeface="Raleway"/>
                <a:ea typeface="Raleway"/>
                <a:cs typeface="Raleway"/>
                <a:sym typeface="Raleway"/>
              </a:rPr>
              <a:t>David Holloway</a:t>
            </a:r>
          </a:p>
        </p:txBody>
      </p:sp>
      <p:grpSp>
        <p:nvGrpSpPr>
          <p:cNvPr id="39" name="Group 10">
            <a:extLst>
              <a:ext uri="{FF2B5EF4-FFF2-40B4-BE49-F238E27FC236}">
                <a16:creationId xmlns:a16="http://schemas.microsoft.com/office/drawing/2014/main" id="{657F8152-94BE-357E-8310-DD7C4D081676}"/>
              </a:ext>
            </a:extLst>
          </p:cNvPr>
          <p:cNvGrpSpPr/>
          <p:nvPr/>
        </p:nvGrpSpPr>
        <p:grpSpPr>
          <a:xfrm>
            <a:off x="2744039" y="8995735"/>
            <a:ext cx="5194344" cy="740899"/>
            <a:chOff x="0" y="0"/>
            <a:chExt cx="1226012" cy="195134"/>
          </a:xfrm>
        </p:grpSpPr>
        <p:sp>
          <p:nvSpPr>
            <p:cNvPr id="40" name="Freeform 11">
              <a:extLst>
                <a:ext uri="{FF2B5EF4-FFF2-40B4-BE49-F238E27FC236}">
                  <a16:creationId xmlns:a16="http://schemas.microsoft.com/office/drawing/2014/main" id="{B71E8706-514A-1B2D-4117-493DC033DD8A}"/>
                </a:ext>
              </a:extLst>
            </p:cNvPr>
            <p:cNvSpPr/>
            <p:nvPr/>
          </p:nvSpPr>
          <p:spPr>
            <a:xfrm>
              <a:off x="0" y="0"/>
              <a:ext cx="1226012" cy="195134"/>
            </a:xfrm>
            <a:custGeom>
              <a:avLst/>
              <a:gdLst/>
              <a:ahLst/>
              <a:cxnLst/>
              <a:rect l="l" t="t" r="r" b="b"/>
              <a:pathLst>
                <a:path w="1226012" h="195134">
                  <a:moveTo>
                    <a:pt x="0" y="0"/>
                  </a:moveTo>
                  <a:lnTo>
                    <a:pt x="1226012" y="0"/>
                  </a:lnTo>
                  <a:lnTo>
                    <a:pt x="1226012" y="195134"/>
                  </a:lnTo>
                  <a:lnTo>
                    <a:pt x="0" y="195134"/>
                  </a:lnTo>
                  <a:close/>
                </a:path>
              </a:pathLst>
            </a:custGeom>
            <a:solidFill>
              <a:srgbClr val="82B52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TextBox 12">
              <a:extLst>
                <a:ext uri="{FF2B5EF4-FFF2-40B4-BE49-F238E27FC236}">
                  <a16:creationId xmlns:a16="http://schemas.microsoft.com/office/drawing/2014/main" id="{F993139D-53C0-F418-414E-4D3E4DFC015E}"/>
                </a:ext>
              </a:extLst>
            </p:cNvPr>
            <p:cNvSpPr txBox="1"/>
            <p:nvPr/>
          </p:nvSpPr>
          <p:spPr>
            <a:xfrm>
              <a:off x="0" y="-47625"/>
              <a:ext cx="1226012" cy="2427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47" name="TextBox 23">
            <a:extLst>
              <a:ext uri="{FF2B5EF4-FFF2-40B4-BE49-F238E27FC236}">
                <a16:creationId xmlns:a16="http://schemas.microsoft.com/office/drawing/2014/main" id="{BD1E3AE7-B843-B42C-72DA-5A46CB82B1F3}"/>
              </a:ext>
            </a:extLst>
          </p:cNvPr>
          <p:cNvSpPr txBox="1"/>
          <p:nvPr/>
        </p:nvSpPr>
        <p:spPr>
          <a:xfrm>
            <a:off x="3551624" y="9178698"/>
            <a:ext cx="4655014" cy="3624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81"/>
              </a:lnSpc>
              <a:spcBef>
                <a:spcPct val="0"/>
              </a:spcBef>
            </a:pPr>
            <a:r>
              <a:rPr lang="en-US" sz="2201" b="1">
                <a:solidFill>
                  <a:srgbClr val="000000"/>
                </a:solidFill>
                <a:latin typeface="Arial" panose="020B0604020202020204" pitchFamily="34" charset="0"/>
                <a:ea typeface="Raleway Bold"/>
                <a:cs typeface="Arial" panose="020B0604020202020204" pitchFamily="34" charset="0"/>
                <a:sym typeface="Raleway Bold"/>
              </a:rPr>
              <a:t>david.r.holloway@illinois.gov</a:t>
            </a:r>
          </a:p>
        </p:txBody>
      </p:sp>
      <p:pic>
        <p:nvPicPr>
          <p:cNvPr id="51" name="Graphic 50" descr="Open envelope with solid fill">
            <a:extLst>
              <a:ext uri="{FF2B5EF4-FFF2-40B4-BE49-F238E27FC236}">
                <a16:creationId xmlns:a16="http://schemas.microsoft.com/office/drawing/2014/main" id="{C10E6E40-49BC-DB76-F92E-401011A3AE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50923" y="9044228"/>
            <a:ext cx="631348" cy="631348"/>
          </a:xfrm>
          <a:prstGeom prst="rect">
            <a:avLst/>
          </a:prstGeom>
        </p:spPr>
      </p:pic>
      <p:pic>
        <p:nvPicPr>
          <p:cNvPr id="53" name="Graphic 52" descr="Arrow: Clockwise curve with solid fill">
            <a:extLst>
              <a:ext uri="{FF2B5EF4-FFF2-40B4-BE49-F238E27FC236}">
                <a16:creationId xmlns:a16="http://schemas.microsoft.com/office/drawing/2014/main" id="{0036CE5E-2774-2326-AF6D-ECE9380AE2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234378">
            <a:off x="9515721" y="5076756"/>
            <a:ext cx="2579379" cy="2667116"/>
          </a:xfrm>
          <a:prstGeom prst="rect">
            <a:avLst/>
          </a:prstGeom>
        </p:spPr>
      </p:pic>
      <p:sp>
        <p:nvSpPr>
          <p:cNvPr id="55" name="TextBox 22">
            <a:extLst>
              <a:ext uri="{FF2B5EF4-FFF2-40B4-BE49-F238E27FC236}">
                <a16:creationId xmlns:a16="http://schemas.microsoft.com/office/drawing/2014/main" id="{21D0E9FB-0608-BFEC-2D6C-59288A755736}"/>
              </a:ext>
            </a:extLst>
          </p:cNvPr>
          <p:cNvSpPr txBox="1"/>
          <p:nvPr/>
        </p:nvSpPr>
        <p:spPr>
          <a:xfrm>
            <a:off x="11734800" y="5669830"/>
            <a:ext cx="3377518" cy="1723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2800">
                <a:latin typeface="Raleway"/>
                <a:ea typeface="Raleway"/>
                <a:cs typeface="Raleway"/>
                <a:sym typeface="Raleway"/>
              </a:rPr>
              <a:t>Fill out a comment form on our website or encourage others to do so!</a:t>
            </a:r>
          </a:p>
        </p:txBody>
      </p:sp>
      <p:sp>
        <p:nvSpPr>
          <p:cNvPr id="57" name="TextBox 21">
            <a:extLst>
              <a:ext uri="{FF2B5EF4-FFF2-40B4-BE49-F238E27FC236}">
                <a16:creationId xmlns:a16="http://schemas.microsoft.com/office/drawing/2014/main" id="{5DE149F6-B489-1CF0-A300-227F125313F3}"/>
              </a:ext>
            </a:extLst>
          </p:cNvPr>
          <p:cNvSpPr txBox="1"/>
          <p:nvPr/>
        </p:nvSpPr>
        <p:spPr>
          <a:xfrm>
            <a:off x="2743200" y="6136623"/>
            <a:ext cx="8128044" cy="1304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388"/>
              </a:lnSpc>
              <a:spcBef>
                <a:spcPct val="0"/>
              </a:spcBef>
            </a:pPr>
            <a:r>
              <a:rPr lang="en-US" sz="4400" b="1">
                <a:latin typeface="League Spartan"/>
                <a:ea typeface="League Spartan"/>
                <a:cs typeface="League Spartan"/>
                <a:sym typeface="League Spartan"/>
              </a:rPr>
              <a:t>Point of Contact</a:t>
            </a:r>
          </a:p>
        </p:txBody>
      </p:sp>
      <p:pic>
        <p:nvPicPr>
          <p:cNvPr id="59" name="Graphic 58" descr="Internet with solid fill">
            <a:extLst>
              <a:ext uri="{FF2B5EF4-FFF2-40B4-BE49-F238E27FC236}">
                <a16:creationId xmlns:a16="http://schemas.microsoft.com/office/drawing/2014/main" id="{492AF987-2D52-66BF-DE30-E98BA9DC37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85493" y="2282387"/>
            <a:ext cx="3162123" cy="3162123"/>
          </a:xfrm>
          <a:prstGeom prst="rect">
            <a:avLst/>
          </a:prstGeom>
        </p:spPr>
      </p:pic>
      <p:grpSp>
        <p:nvGrpSpPr>
          <p:cNvPr id="29" name="Group 5">
            <a:extLst>
              <a:ext uri="{FF2B5EF4-FFF2-40B4-BE49-F238E27FC236}">
                <a16:creationId xmlns:a16="http://schemas.microsoft.com/office/drawing/2014/main" id="{915F5BAA-B0A7-B1A2-38DE-5C9A4E5FDF0A}"/>
              </a:ext>
            </a:extLst>
          </p:cNvPr>
          <p:cNvGrpSpPr/>
          <p:nvPr/>
        </p:nvGrpSpPr>
        <p:grpSpPr>
          <a:xfrm>
            <a:off x="0" y="-158015"/>
            <a:ext cx="18288000" cy="1567715"/>
            <a:chOff x="0" y="-47625"/>
            <a:chExt cx="3261101" cy="472501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7F141A15-DA23-5429-E347-078197C35695}"/>
                </a:ext>
              </a:extLst>
            </p:cNvPr>
            <p:cNvSpPr/>
            <p:nvPr/>
          </p:nvSpPr>
          <p:spPr>
            <a:xfrm>
              <a:off x="0" y="0"/>
              <a:ext cx="3261101" cy="424876"/>
            </a:xfrm>
            <a:custGeom>
              <a:avLst/>
              <a:gdLst/>
              <a:ahLst/>
              <a:cxnLst/>
              <a:rect l="l" t="t" r="r" b="b"/>
              <a:pathLst>
                <a:path w="3261101" h="424876">
                  <a:moveTo>
                    <a:pt x="0" y="0"/>
                  </a:moveTo>
                  <a:lnTo>
                    <a:pt x="3261101" y="0"/>
                  </a:lnTo>
                  <a:lnTo>
                    <a:pt x="3261101" y="424876"/>
                  </a:lnTo>
                  <a:lnTo>
                    <a:pt x="0" y="4248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7">
              <a:extLst>
                <a:ext uri="{FF2B5EF4-FFF2-40B4-BE49-F238E27FC236}">
                  <a16:creationId xmlns:a16="http://schemas.microsoft.com/office/drawing/2014/main" id="{454DC4C0-CB99-02A9-DCA5-736F7E283DA7}"/>
                </a:ext>
              </a:extLst>
            </p:cNvPr>
            <p:cNvSpPr txBox="1"/>
            <p:nvPr/>
          </p:nvSpPr>
          <p:spPr>
            <a:xfrm>
              <a:off x="0" y="-47625"/>
              <a:ext cx="3261101" cy="4725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27" name="TextBox 23">
            <a:extLst>
              <a:ext uri="{FF2B5EF4-FFF2-40B4-BE49-F238E27FC236}">
                <a16:creationId xmlns:a16="http://schemas.microsoft.com/office/drawing/2014/main" id="{9A87FA7F-645F-45EA-8523-40C4BDA44DAF}"/>
              </a:ext>
            </a:extLst>
          </p:cNvPr>
          <p:cNvSpPr txBox="1"/>
          <p:nvPr/>
        </p:nvSpPr>
        <p:spPr>
          <a:xfrm>
            <a:off x="6438393" y="824518"/>
            <a:ext cx="115062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2800" spc="-4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IL Route 15 and Bond Avenue in East St. Louis</a:t>
            </a:r>
          </a:p>
        </p:txBody>
      </p:sp>
      <p:sp>
        <p:nvSpPr>
          <p:cNvPr id="5" name="TextBox 21">
            <a:extLst>
              <a:ext uri="{FF2B5EF4-FFF2-40B4-BE49-F238E27FC236}">
                <a16:creationId xmlns:a16="http://schemas.microsoft.com/office/drawing/2014/main" id="{6F7F6A0A-29DB-A2ED-D308-6097C3009D8D}"/>
              </a:ext>
            </a:extLst>
          </p:cNvPr>
          <p:cNvSpPr txBox="1"/>
          <p:nvPr/>
        </p:nvSpPr>
        <p:spPr>
          <a:xfrm>
            <a:off x="6019800" y="174727"/>
            <a:ext cx="1192479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3600">
                <a:latin typeface="League Spartan"/>
                <a:ea typeface="League Spartan"/>
                <a:cs typeface="League Spartan"/>
                <a:sym typeface="League Spartan"/>
              </a:rPr>
              <a:t>Community Advisory Group (CAG) Meeting #1</a:t>
            </a:r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43132D5B-989F-A1AA-7E40-0542A165E4AA}"/>
              </a:ext>
            </a:extLst>
          </p:cNvPr>
          <p:cNvSpPr/>
          <p:nvPr/>
        </p:nvSpPr>
        <p:spPr>
          <a:xfrm rot="16200000">
            <a:off x="14144145" y="6143143"/>
            <a:ext cx="5392112" cy="2895601"/>
          </a:xfrm>
          <a:prstGeom prst="rtTriangle">
            <a:avLst/>
          </a:prstGeom>
          <a:solidFill>
            <a:srgbClr val="F471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D84B2F95-AD7D-E40D-5F3C-9F31262B64B2}"/>
              </a:ext>
            </a:extLst>
          </p:cNvPr>
          <p:cNvSpPr/>
          <p:nvPr/>
        </p:nvSpPr>
        <p:spPr>
          <a:xfrm rot="16200000">
            <a:off x="14942555" y="6941556"/>
            <a:ext cx="4021113" cy="2669774"/>
          </a:xfrm>
          <a:prstGeom prst="rtTriangle">
            <a:avLst/>
          </a:prstGeom>
          <a:solidFill>
            <a:srgbClr val="3A3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A49C9EBE-5E1E-91C1-643F-F8F5BDDD866E}"/>
              </a:ext>
            </a:extLst>
          </p:cNvPr>
          <p:cNvSpPr/>
          <p:nvPr/>
        </p:nvSpPr>
        <p:spPr>
          <a:xfrm rot="16200000">
            <a:off x="15623631" y="7622629"/>
            <a:ext cx="2698522" cy="263021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 descr="The image depicts an environmental study (PEL) linkage for East St. Louis, featuring icons for environmental links and routes along Illinois Route 15 and Bond Avenue.&#10;&#10;AI-generated content may be incorrect.">
            <a:extLst>
              <a:ext uri="{FF2B5EF4-FFF2-40B4-BE49-F238E27FC236}">
                <a16:creationId xmlns:a16="http://schemas.microsoft.com/office/drawing/2014/main" id="{5DDA8437-6C47-AD68-CADB-6E410CC7B4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352372" y="139148"/>
            <a:ext cx="1374748" cy="13707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A1FB24-5FC1-786A-9EC9-AC1234837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9F517AB4-0D6E-9DC4-4086-1690A910B360}"/>
              </a:ext>
            </a:extLst>
          </p:cNvPr>
          <p:cNvSpPr txBox="1"/>
          <p:nvPr/>
        </p:nvSpPr>
        <p:spPr>
          <a:xfrm>
            <a:off x="1740131" y="2247900"/>
            <a:ext cx="8927869" cy="1015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248"/>
              </a:lnSpc>
              <a:spcBef>
                <a:spcPct val="0"/>
              </a:spcBef>
            </a:pPr>
            <a:r>
              <a:rPr lang="en-US" sz="5891" b="1">
                <a:latin typeface="League Spartan"/>
                <a:ea typeface="League Spartan"/>
                <a:cs typeface="League Spartan"/>
                <a:sym typeface="League Spartan"/>
              </a:rPr>
              <a:t>Meeting Purpose</a:t>
            </a:r>
          </a:p>
        </p:txBody>
      </p:sp>
      <p:sp>
        <p:nvSpPr>
          <p:cNvPr id="20" name="AutoShape 20">
            <a:extLst>
              <a:ext uri="{FF2B5EF4-FFF2-40B4-BE49-F238E27FC236}">
                <a16:creationId xmlns:a16="http://schemas.microsoft.com/office/drawing/2014/main" id="{EAA16F11-A850-9B72-A815-AA7FEA66850C}"/>
              </a:ext>
            </a:extLst>
          </p:cNvPr>
          <p:cNvSpPr/>
          <p:nvPr/>
        </p:nvSpPr>
        <p:spPr>
          <a:xfrm>
            <a:off x="1764848" y="3675117"/>
            <a:ext cx="2067166" cy="0"/>
          </a:xfrm>
          <a:prstGeom prst="line">
            <a:avLst/>
          </a:prstGeom>
          <a:ln w="38100" cap="flat">
            <a:solidFill>
              <a:srgbClr val="82B5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22">
            <a:extLst>
              <a:ext uri="{FF2B5EF4-FFF2-40B4-BE49-F238E27FC236}">
                <a16:creationId xmlns:a16="http://schemas.microsoft.com/office/drawing/2014/main" id="{5574F5E4-3262-E362-B821-DE0452FE19F7}"/>
              </a:ext>
            </a:extLst>
          </p:cNvPr>
          <p:cNvSpPr txBox="1"/>
          <p:nvPr/>
        </p:nvSpPr>
        <p:spPr>
          <a:xfrm>
            <a:off x="1764847" y="4019307"/>
            <a:ext cx="14313353" cy="5079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Introduce the Study to the Community Advisory Group (CAG)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Discuss the purpose of the CAG and participants’ role in the Study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Identify and discuss existing transportation, economic, and community issues and needs in the study corridor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Document existing conditions in the study corridor, including characteristics and features of the local community that are valuable and/or detrimental to residents, businesses, and stakeholders</a:t>
            </a:r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12230C6C-D363-F8A3-01EE-69B274439849}"/>
              </a:ext>
            </a:extLst>
          </p:cNvPr>
          <p:cNvGrpSpPr/>
          <p:nvPr/>
        </p:nvGrpSpPr>
        <p:grpSpPr>
          <a:xfrm>
            <a:off x="0" y="0"/>
            <a:ext cx="18288000" cy="1409700"/>
            <a:chOff x="0" y="0"/>
            <a:chExt cx="3261101" cy="42487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8F5E8418-83BD-EF7E-7D92-742C133EBA18}"/>
                </a:ext>
              </a:extLst>
            </p:cNvPr>
            <p:cNvSpPr/>
            <p:nvPr/>
          </p:nvSpPr>
          <p:spPr>
            <a:xfrm>
              <a:off x="0" y="0"/>
              <a:ext cx="3261101" cy="424876"/>
            </a:xfrm>
            <a:custGeom>
              <a:avLst/>
              <a:gdLst/>
              <a:ahLst/>
              <a:cxnLst/>
              <a:rect l="l" t="t" r="r" b="b"/>
              <a:pathLst>
                <a:path w="3261101" h="424876">
                  <a:moveTo>
                    <a:pt x="0" y="0"/>
                  </a:moveTo>
                  <a:lnTo>
                    <a:pt x="3261101" y="0"/>
                  </a:lnTo>
                  <a:lnTo>
                    <a:pt x="3261101" y="424876"/>
                  </a:lnTo>
                  <a:lnTo>
                    <a:pt x="0" y="4248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F900611E-2B87-EA8D-C467-3AF308288657}"/>
                </a:ext>
              </a:extLst>
            </p:cNvPr>
            <p:cNvSpPr txBox="1"/>
            <p:nvPr/>
          </p:nvSpPr>
          <p:spPr>
            <a:xfrm>
              <a:off x="0" y="-47625"/>
              <a:ext cx="3261101" cy="4725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8" name="TextBox 23">
            <a:extLst>
              <a:ext uri="{FF2B5EF4-FFF2-40B4-BE49-F238E27FC236}">
                <a16:creationId xmlns:a16="http://schemas.microsoft.com/office/drawing/2014/main" id="{4F73CE23-A4B3-E6F4-8AA7-A2FE49D4B253}"/>
              </a:ext>
            </a:extLst>
          </p:cNvPr>
          <p:cNvSpPr txBox="1"/>
          <p:nvPr/>
        </p:nvSpPr>
        <p:spPr>
          <a:xfrm>
            <a:off x="6438393" y="824518"/>
            <a:ext cx="115062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2800" spc="-4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IL Route 15 and Bond Avenue in East St. Louis</a:t>
            </a:r>
          </a:p>
        </p:txBody>
      </p:sp>
      <p:sp>
        <p:nvSpPr>
          <p:cNvPr id="10" name="TextBox 21">
            <a:extLst>
              <a:ext uri="{FF2B5EF4-FFF2-40B4-BE49-F238E27FC236}">
                <a16:creationId xmlns:a16="http://schemas.microsoft.com/office/drawing/2014/main" id="{A6D44E05-52AB-9105-880E-9528D196C831}"/>
              </a:ext>
            </a:extLst>
          </p:cNvPr>
          <p:cNvSpPr txBox="1"/>
          <p:nvPr/>
        </p:nvSpPr>
        <p:spPr>
          <a:xfrm>
            <a:off x="6019800" y="174727"/>
            <a:ext cx="1192479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3600">
                <a:latin typeface="League Spartan"/>
                <a:ea typeface="League Spartan"/>
                <a:cs typeface="League Spartan"/>
                <a:sym typeface="League Spartan"/>
              </a:rPr>
              <a:t>Community Advisory Group (CAG) Meeting #1</a:t>
            </a:r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6389ED52-39F1-7560-0454-15E476B2B09A}"/>
              </a:ext>
            </a:extLst>
          </p:cNvPr>
          <p:cNvSpPr/>
          <p:nvPr/>
        </p:nvSpPr>
        <p:spPr>
          <a:xfrm rot="16200000">
            <a:off x="14144145" y="6143143"/>
            <a:ext cx="5392112" cy="2895601"/>
          </a:xfrm>
          <a:prstGeom prst="rtTriangle">
            <a:avLst/>
          </a:prstGeom>
          <a:solidFill>
            <a:srgbClr val="F471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F7355B71-09FE-3F9C-5F4F-E46F1DA7F3EC}"/>
              </a:ext>
            </a:extLst>
          </p:cNvPr>
          <p:cNvSpPr/>
          <p:nvPr/>
        </p:nvSpPr>
        <p:spPr>
          <a:xfrm rot="16200000">
            <a:off x="14942555" y="6941556"/>
            <a:ext cx="4021113" cy="2669774"/>
          </a:xfrm>
          <a:prstGeom prst="rtTriangle">
            <a:avLst/>
          </a:prstGeom>
          <a:solidFill>
            <a:srgbClr val="3A3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6CF1EF1E-8095-5A29-D25C-1B8566E6832E}"/>
              </a:ext>
            </a:extLst>
          </p:cNvPr>
          <p:cNvSpPr/>
          <p:nvPr/>
        </p:nvSpPr>
        <p:spPr>
          <a:xfrm rot="16200000">
            <a:off x="15623631" y="7622629"/>
            <a:ext cx="2698522" cy="263021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The image depicts an environmental study (PEL) linkage for East St. Louis, featuring icons for environmental links and routes along Illinois Route 15 and Bond Avenue.&#10;&#10;AI-generated content may be incorrect.">
            <a:extLst>
              <a:ext uri="{FF2B5EF4-FFF2-40B4-BE49-F238E27FC236}">
                <a16:creationId xmlns:a16="http://schemas.microsoft.com/office/drawing/2014/main" id="{7979AF51-7339-02A7-812F-12D5B6BB3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52372" y="139148"/>
            <a:ext cx="1374748" cy="137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731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8324C0-F624-739D-6599-4A7F82631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F5E1C608-1EEC-EC05-A1B5-4166AAD38F02}"/>
              </a:ext>
            </a:extLst>
          </p:cNvPr>
          <p:cNvSpPr txBox="1"/>
          <p:nvPr/>
        </p:nvSpPr>
        <p:spPr>
          <a:xfrm>
            <a:off x="1740131" y="2171700"/>
            <a:ext cx="8927869" cy="1015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248"/>
              </a:lnSpc>
              <a:spcBef>
                <a:spcPct val="0"/>
              </a:spcBef>
            </a:pPr>
            <a:r>
              <a:rPr lang="en-US" sz="5891" b="1">
                <a:latin typeface="League Spartan"/>
                <a:ea typeface="League Spartan"/>
                <a:cs typeface="League Spartan"/>
                <a:sym typeface="League Spartan"/>
              </a:rPr>
              <a:t>Agenda</a:t>
            </a:r>
          </a:p>
        </p:txBody>
      </p:sp>
      <p:sp>
        <p:nvSpPr>
          <p:cNvPr id="20" name="AutoShape 20">
            <a:extLst>
              <a:ext uri="{FF2B5EF4-FFF2-40B4-BE49-F238E27FC236}">
                <a16:creationId xmlns:a16="http://schemas.microsoft.com/office/drawing/2014/main" id="{4DF3C003-AC3E-EE7D-F462-743028FDE641}"/>
              </a:ext>
            </a:extLst>
          </p:cNvPr>
          <p:cNvSpPr/>
          <p:nvPr/>
        </p:nvSpPr>
        <p:spPr>
          <a:xfrm>
            <a:off x="1764848" y="3598917"/>
            <a:ext cx="2067166" cy="0"/>
          </a:xfrm>
          <a:prstGeom prst="line">
            <a:avLst/>
          </a:prstGeom>
          <a:ln w="38100" cap="flat">
            <a:solidFill>
              <a:srgbClr val="82B5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22">
            <a:extLst>
              <a:ext uri="{FF2B5EF4-FFF2-40B4-BE49-F238E27FC236}">
                <a16:creationId xmlns:a16="http://schemas.microsoft.com/office/drawing/2014/main" id="{D5143A02-A8AE-76E2-603F-BE57900BABEF}"/>
              </a:ext>
            </a:extLst>
          </p:cNvPr>
          <p:cNvSpPr txBox="1"/>
          <p:nvPr/>
        </p:nvSpPr>
        <p:spPr>
          <a:xfrm>
            <a:off x="1764848" y="3943107"/>
            <a:ext cx="15075352" cy="4052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6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Study Overview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6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CAG Goals and Expectations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6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Project Context and Existing Conditions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6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Purpose and Need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6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Questions and Closing Remarks</a:t>
            </a:r>
          </a:p>
        </p:txBody>
      </p:sp>
      <p:pic>
        <p:nvPicPr>
          <p:cNvPr id="6" name="Picture 5" descr="The image shows an urban skyline with several buildings, including a parking garage and a distinctive steel structure, against a cloudy backdrop.&#10;&#10;AI-generated content may be incorrect.">
            <a:extLst>
              <a:ext uri="{FF2B5EF4-FFF2-40B4-BE49-F238E27FC236}">
                <a16:creationId xmlns:a16="http://schemas.microsoft.com/office/drawing/2014/main" id="{5EFBD1A0-40E2-660A-7503-544A2B373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1531" y="1409700"/>
            <a:ext cx="5906469" cy="5246811"/>
          </a:xfrm>
          <a:prstGeom prst="rect">
            <a:avLst/>
          </a:prstGeom>
        </p:spPr>
      </p:pic>
      <p:pic>
        <p:nvPicPr>
          <p:cNvPr id="8" name="Picture 7" descr="The image depicts an urban street scene with a mix of historic buildings, including a tall, abandoned structure and several other older buildings, under a clear blue sky.&#10;&#10;AI-generated content may be incorrect.">
            <a:extLst>
              <a:ext uri="{FF2B5EF4-FFF2-40B4-BE49-F238E27FC236}">
                <a16:creationId xmlns:a16="http://schemas.microsoft.com/office/drawing/2014/main" id="{33293A8B-D6DE-C439-44C4-670A53F898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1531" y="5149585"/>
            <a:ext cx="5906469" cy="5231688"/>
          </a:xfrm>
          <a:prstGeom prst="rect">
            <a:avLst/>
          </a:prstGeom>
        </p:spPr>
      </p:pic>
      <p:grpSp>
        <p:nvGrpSpPr>
          <p:cNvPr id="2" name="Group 5">
            <a:extLst>
              <a:ext uri="{FF2B5EF4-FFF2-40B4-BE49-F238E27FC236}">
                <a16:creationId xmlns:a16="http://schemas.microsoft.com/office/drawing/2014/main" id="{2B1FDC4A-4EBE-67EF-2543-2968B8476973}"/>
              </a:ext>
            </a:extLst>
          </p:cNvPr>
          <p:cNvGrpSpPr/>
          <p:nvPr/>
        </p:nvGrpSpPr>
        <p:grpSpPr>
          <a:xfrm>
            <a:off x="0" y="0"/>
            <a:ext cx="18288000" cy="1409700"/>
            <a:chOff x="0" y="0"/>
            <a:chExt cx="3261101" cy="42487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6AAFB0EE-8F3E-7481-5288-C60541C6B8B5}"/>
                </a:ext>
              </a:extLst>
            </p:cNvPr>
            <p:cNvSpPr/>
            <p:nvPr/>
          </p:nvSpPr>
          <p:spPr>
            <a:xfrm>
              <a:off x="0" y="0"/>
              <a:ext cx="3261101" cy="424876"/>
            </a:xfrm>
            <a:custGeom>
              <a:avLst/>
              <a:gdLst/>
              <a:ahLst/>
              <a:cxnLst/>
              <a:rect l="l" t="t" r="r" b="b"/>
              <a:pathLst>
                <a:path w="3261101" h="424876">
                  <a:moveTo>
                    <a:pt x="0" y="0"/>
                  </a:moveTo>
                  <a:lnTo>
                    <a:pt x="3261101" y="0"/>
                  </a:lnTo>
                  <a:lnTo>
                    <a:pt x="3261101" y="424876"/>
                  </a:lnTo>
                  <a:lnTo>
                    <a:pt x="0" y="4248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D7F9DEAE-6F1D-BE9C-22E8-A7F962DE5B09}"/>
                </a:ext>
              </a:extLst>
            </p:cNvPr>
            <p:cNvSpPr txBox="1"/>
            <p:nvPr/>
          </p:nvSpPr>
          <p:spPr>
            <a:xfrm>
              <a:off x="0" y="-47625"/>
              <a:ext cx="3261101" cy="4725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10" name="TextBox 23">
            <a:extLst>
              <a:ext uri="{FF2B5EF4-FFF2-40B4-BE49-F238E27FC236}">
                <a16:creationId xmlns:a16="http://schemas.microsoft.com/office/drawing/2014/main" id="{F5CFF783-98CE-5976-6D12-321C7E83A907}"/>
              </a:ext>
            </a:extLst>
          </p:cNvPr>
          <p:cNvSpPr txBox="1"/>
          <p:nvPr/>
        </p:nvSpPr>
        <p:spPr>
          <a:xfrm>
            <a:off x="6438393" y="824518"/>
            <a:ext cx="115062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2800" spc="-4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IL Route 15 and Bond Avenue in East St. Louis</a:t>
            </a:r>
          </a:p>
        </p:txBody>
      </p:sp>
      <p:sp>
        <p:nvSpPr>
          <p:cNvPr id="12" name="TextBox 21">
            <a:extLst>
              <a:ext uri="{FF2B5EF4-FFF2-40B4-BE49-F238E27FC236}">
                <a16:creationId xmlns:a16="http://schemas.microsoft.com/office/drawing/2014/main" id="{93122153-4261-4260-F250-1F022E3221CA}"/>
              </a:ext>
            </a:extLst>
          </p:cNvPr>
          <p:cNvSpPr txBox="1"/>
          <p:nvPr/>
        </p:nvSpPr>
        <p:spPr>
          <a:xfrm>
            <a:off x="6019800" y="174727"/>
            <a:ext cx="1192479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3600">
                <a:latin typeface="League Spartan"/>
                <a:ea typeface="League Spartan"/>
                <a:cs typeface="League Spartan"/>
                <a:sym typeface="League Spartan"/>
              </a:rPr>
              <a:t>Community Advisory Group (CAG) Meeting #1</a:t>
            </a:r>
          </a:p>
        </p:txBody>
      </p:sp>
      <p:pic>
        <p:nvPicPr>
          <p:cNvPr id="16" name="Picture 15" descr="The image depicts an environmental study (PEL) linkage for East St. Louis, featuring icons for environmental links and routes along Illinois Route 15 and Bond Avenue.&#10;&#10;AI-generated content may be incorrect.">
            <a:extLst>
              <a:ext uri="{FF2B5EF4-FFF2-40B4-BE49-F238E27FC236}">
                <a16:creationId xmlns:a16="http://schemas.microsoft.com/office/drawing/2014/main" id="{E49A9D15-4BC5-0889-5519-3D5EC34FA8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352372" y="139148"/>
            <a:ext cx="1374748" cy="137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816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AE043E-B112-5726-16DE-054889066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The image is a detailed map or diagram of East St. Louis, showing various streets, avenues, and points of interest, with measurements and locations indicating a street layout and urban planning context.&#10;&#10;AI-generated content may be incorrect.">
            <a:extLst>
              <a:ext uri="{FF2B5EF4-FFF2-40B4-BE49-F238E27FC236}">
                <a16:creationId xmlns:a16="http://schemas.microsoft.com/office/drawing/2014/main" id="{ACA8B583-8CAF-C260-6586-3C4A81680A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0" t="35051" r="5286" b="32990"/>
          <a:stretch>
            <a:fillRect/>
          </a:stretch>
        </p:blipFill>
        <p:spPr>
          <a:xfrm>
            <a:off x="1773832" y="6044647"/>
            <a:ext cx="14740336" cy="34178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extBox 19">
            <a:extLst>
              <a:ext uri="{FF2B5EF4-FFF2-40B4-BE49-F238E27FC236}">
                <a16:creationId xmlns:a16="http://schemas.microsoft.com/office/drawing/2014/main" id="{69C6E96D-F8E6-FE53-2D15-DE9B3C08E2D2}"/>
              </a:ext>
            </a:extLst>
          </p:cNvPr>
          <p:cNvSpPr txBox="1"/>
          <p:nvPr/>
        </p:nvSpPr>
        <p:spPr>
          <a:xfrm>
            <a:off x="1660753" y="1885494"/>
            <a:ext cx="8927869" cy="1015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248"/>
              </a:lnSpc>
              <a:spcBef>
                <a:spcPct val="0"/>
              </a:spcBef>
            </a:pPr>
            <a:r>
              <a:rPr lang="en-US" sz="5891" b="1">
                <a:latin typeface="League Spartan"/>
                <a:ea typeface="League Spartan"/>
                <a:cs typeface="League Spartan"/>
                <a:sym typeface="League Spartan"/>
              </a:rPr>
              <a:t>Study Overview</a:t>
            </a:r>
          </a:p>
        </p:txBody>
      </p:sp>
      <p:sp>
        <p:nvSpPr>
          <p:cNvPr id="20" name="AutoShape 20">
            <a:extLst>
              <a:ext uri="{FF2B5EF4-FFF2-40B4-BE49-F238E27FC236}">
                <a16:creationId xmlns:a16="http://schemas.microsoft.com/office/drawing/2014/main" id="{45225C6B-A0DB-FBBA-EDA4-8C5A1BB8D565}"/>
              </a:ext>
            </a:extLst>
          </p:cNvPr>
          <p:cNvSpPr/>
          <p:nvPr/>
        </p:nvSpPr>
        <p:spPr>
          <a:xfrm>
            <a:off x="1764848" y="3086100"/>
            <a:ext cx="2067166" cy="0"/>
          </a:xfrm>
          <a:prstGeom prst="line">
            <a:avLst/>
          </a:prstGeom>
          <a:ln w="38100" cap="flat">
            <a:solidFill>
              <a:srgbClr val="82B5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22">
            <a:extLst>
              <a:ext uri="{FF2B5EF4-FFF2-40B4-BE49-F238E27FC236}">
                <a16:creationId xmlns:a16="http://schemas.microsoft.com/office/drawing/2014/main" id="{3B98E6CA-777F-EF63-2CFC-9F622F5006BB}"/>
              </a:ext>
            </a:extLst>
          </p:cNvPr>
          <p:cNvSpPr txBox="1"/>
          <p:nvPr/>
        </p:nvSpPr>
        <p:spPr>
          <a:xfrm>
            <a:off x="1682523" y="3321486"/>
            <a:ext cx="15542197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4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Provide a strategic plan for future transportation improvements and long-term vision for IL Route 15 and Bond Avenue</a:t>
            </a:r>
          </a:p>
          <a:p>
            <a:pPr marL="342900" indent="-342900" algn="l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4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Study Limits:</a:t>
            </a:r>
          </a:p>
          <a:p>
            <a:pPr marL="800100" lvl="1" indent="-342900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4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IL Route 15 between I-255 and I-55</a:t>
            </a:r>
          </a:p>
          <a:p>
            <a:pPr marL="800100" lvl="1" indent="-342900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4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Bond Avenue between IL Route 163 and 8</a:t>
            </a:r>
            <a:r>
              <a:rPr lang="en-US" sz="2400" baseline="300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th</a:t>
            </a:r>
            <a:r>
              <a:rPr lang="en-US" sz="24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 Street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4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Corridor includes intersections, at-grade railroad crossings, paved shoulders/concrete curb, and sidewalks</a:t>
            </a:r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BD50A8F9-3F3A-A218-465C-0336B2C767D3}"/>
              </a:ext>
            </a:extLst>
          </p:cNvPr>
          <p:cNvGrpSpPr/>
          <p:nvPr/>
        </p:nvGrpSpPr>
        <p:grpSpPr>
          <a:xfrm>
            <a:off x="0" y="0"/>
            <a:ext cx="18288000" cy="1409700"/>
            <a:chOff x="0" y="0"/>
            <a:chExt cx="3261101" cy="42487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4F18846A-D440-5EC1-CC96-D2C94EFB116D}"/>
                </a:ext>
              </a:extLst>
            </p:cNvPr>
            <p:cNvSpPr/>
            <p:nvPr/>
          </p:nvSpPr>
          <p:spPr>
            <a:xfrm>
              <a:off x="0" y="0"/>
              <a:ext cx="3261101" cy="424876"/>
            </a:xfrm>
            <a:custGeom>
              <a:avLst/>
              <a:gdLst/>
              <a:ahLst/>
              <a:cxnLst/>
              <a:rect l="l" t="t" r="r" b="b"/>
              <a:pathLst>
                <a:path w="3261101" h="424876">
                  <a:moveTo>
                    <a:pt x="0" y="0"/>
                  </a:moveTo>
                  <a:lnTo>
                    <a:pt x="3261101" y="0"/>
                  </a:lnTo>
                  <a:lnTo>
                    <a:pt x="3261101" y="424876"/>
                  </a:lnTo>
                  <a:lnTo>
                    <a:pt x="0" y="4248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672A1289-87C5-19C9-3414-1F57892D5289}"/>
                </a:ext>
              </a:extLst>
            </p:cNvPr>
            <p:cNvSpPr txBox="1"/>
            <p:nvPr/>
          </p:nvSpPr>
          <p:spPr>
            <a:xfrm>
              <a:off x="0" y="-47625"/>
              <a:ext cx="3261101" cy="4725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9" name="TextBox 23">
            <a:extLst>
              <a:ext uri="{FF2B5EF4-FFF2-40B4-BE49-F238E27FC236}">
                <a16:creationId xmlns:a16="http://schemas.microsoft.com/office/drawing/2014/main" id="{68339766-1927-1CE7-A9F8-1492646D5540}"/>
              </a:ext>
            </a:extLst>
          </p:cNvPr>
          <p:cNvSpPr txBox="1"/>
          <p:nvPr/>
        </p:nvSpPr>
        <p:spPr>
          <a:xfrm>
            <a:off x="6438393" y="824518"/>
            <a:ext cx="115062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2800" spc="-4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East St. Louis PEL Study – IL Route 15 and Bond Avenue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604CBC4-AA0D-217D-A7B0-78B4929ADB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90800" y="9430938"/>
            <a:ext cx="16369179" cy="487722"/>
          </a:xfrm>
          <a:prstGeom prst="rect">
            <a:avLst/>
          </a:prstGeom>
          <a:ln>
            <a:noFill/>
          </a:ln>
        </p:spPr>
      </p:pic>
      <p:sp>
        <p:nvSpPr>
          <p:cNvPr id="12" name="TextBox 21">
            <a:extLst>
              <a:ext uri="{FF2B5EF4-FFF2-40B4-BE49-F238E27FC236}">
                <a16:creationId xmlns:a16="http://schemas.microsoft.com/office/drawing/2014/main" id="{3837CAC1-CFC5-AC15-EBFD-9D9A6AEB0215}"/>
              </a:ext>
            </a:extLst>
          </p:cNvPr>
          <p:cNvSpPr txBox="1"/>
          <p:nvPr/>
        </p:nvSpPr>
        <p:spPr>
          <a:xfrm>
            <a:off x="6019800" y="174727"/>
            <a:ext cx="1192479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3600">
                <a:latin typeface="League Spartan"/>
                <a:ea typeface="League Spartan"/>
                <a:cs typeface="League Spartan"/>
                <a:sym typeface="League Spartan"/>
              </a:rPr>
              <a:t>Community Advisory Group (CAG) Meeting #1</a:t>
            </a:r>
          </a:p>
        </p:txBody>
      </p:sp>
      <p:pic>
        <p:nvPicPr>
          <p:cNvPr id="21" name="Picture 20" descr="The image depicts an environmental study (PEL) linkage for East St. Louis, featuring icons for environmental links and routes along Illinois Route 15 and Bond Avenue.&#10;&#10;AI-generated content may be incorrect.">
            <a:extLst>
              <a:ext uri="{FF2B5EF4-FFF2-40B4-BE49-F238E27FC236}">
                <a16:creationId xmlns:a16="http://schemas.microsoft.com/office/drawing/2014/main" id="{B7AB6567-F566-0585-E5B2-08BE17C2FE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352372" y="139148"/>
            <a:ext cx="1374748" cy="1370740"/>
          </a:xfrm>
          <a:prstGeom prst="rect">
            <a:avLst/>
          </a:prstGeom>
        </p:spPr>
      </p:pic>
      <p:pic>
        <p:nvPicPr>
          <p:cNvPr id="8" name="Picture 7" descr="The diagram illustrates a process for public involvement in data collection, purpose development, goal setting, evaluation, report finalization, identifying needs, and exploring alternative solutions.&#10;&#10;AI-generated content may be incorrect.">
            <a:extLst>
              <a:ext uri="{FF2B5EF4-FFF2-40B4-BE49-F238E27FC236}">
                <a16:creationId xmlns:a16="http://schemas.microsoft.com/office/drawing/2014/main" id="{1817E8BD-3E54-8B98-B61D-3ED88D84F1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1" b="38542"/>
          <a:stretch>
            <a:fillRect/>
          </a:stretch>
        </p:blipFill>
        <p:spPr>
          <a:xfrm>
            <a:off x="8870081" y="1622527"/>
            <a:ext cx="8003855" cy="1396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380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8CD748-F67A-4143-2C19-1C65EA78D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505D2DBA-4AFA-CF3A-D1D3-8B14D7E57F0A}"/>
              </a:ext>
            </a:extLst>
          </p:cNvPr>
          <p:cNvSpPr txBox="1"/>
          <p:nvPr/>
        </p:nvSpPr>
        <p:spPr>
          <a:xfrm>
            <a:off x="1740131" y="3015521"/>
            <a:ext cx="16395469" cy="1015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248"/>
              </a:lnSpc>
              <a:spcBef>
                <a:spcPct val="0"/>
              </a:spcBef>
            </a:pPr>
            <a:r>
              <a:rPr lang="en-US" sz="5891" b="1">
                <a:latin typeface="League Spartan"/>
                <a:ea typeface="League Spartan"/>
                <a:cs typeface="League Spartan"/>
                <a:sym typeface="League Spartan"/>
              </a:rPr>
              <a:t>What is a CAG?</a:t>
            </a:r>
          </a:p>
        </p:txBody>
      </p:sp>
      <p:sp>
        <p:nvSpPr>
          <p:cNvPr id="20" name="AutoShape 20">
            <a:extLst>
              <a:ext uri="{FF2B5EF4-FFF2-40B4-BE49-F238E27FC236}">
                <a16:creationId xmlns:a16="http://schemas.microsoft.com/office/drawing/2014/main" id="{55D3D984-F78B-8918-6652-8436E71F1F07}"/>
              </a:ext>
            </a:extLst>
          </p:cNvPr>
          <p:cNvSpPr/>
          <p:nvPr/>
        </p:nvSpPr>
        <p:spPr>
          <a:xfrm>
            <a:off x="1764848" y="4442738"/>
            <a:ext cx="2067166" cy="0"/>
          </a:xfrm>
          <a:prstGeom prst="line">
            <a:avLst/>
          </a:prstGeom>
          <a:ln w="38100" cap="flat">
            <a:solidFill>
              <a:srgbClr val="82B5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22">
            <a:extLst>
              <a:ext uri="{FF2B5EF4-FFF2-40B4-BE49-F238E27FC236}">
                <a16:creationId xmlns:a16="http://schemas.microsoft.com/office/drawing/2014/main" id="{1C4C528E-B904-3DC7-25E6-FEE279746050}"/>
              </a:ext>
            </a:extLst>
          </p:cNvPr>
          <p:cNvSpPr txBox="1"/>
          <p:nvPr/>
        </p:nvSpPr>
        <p:spPr>
          <a:xfrm>
            <a:off x="1764848" y="4786928"/>
            <a:ext cx="8979352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36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A </a:t>
            </a:r>
            <a:r>
              <a:rPr lang="en-US" sz="3600" b="1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diverse</a:t>
            </a:r>
            <a:r>
              <a:rPr lang="en-US" sz="36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 group of voluntary stakeholders identified by elected community leaders and the Illinois Department of Transportation (IDOT) to represent the project study area and serve as a </a:t>
            </a:r>
            <a:r>
              <a:rPr lang="en-US" sz="3600" b="1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liaison</a:t>
            </a:r>
            <a:r>
              <a:rPr lang="en-US" sz="36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 between IDOT, the community, and roadway users.</a:t>
            </a:r>
          </a:p>
        </p:txBody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5277F3DB-11FF-B0FF-D472-848B1B280F5B}"/>
              </a:ext>
            </a:extLst>
          </p:cNvPr>
          <p:cNvGrpSpPr/>
          <p:nvPr/>
        </p:nvGrpSpPr>
        <p:grpSpPr>
          <a:xfrm>
            <a:off x="12107127" y="3201565"/>
            <a:ext cx="5672874" cy="5637692"/>
            <a:chOff x="0" y="-47625"/>
            <a:chExt cx="2248948" cy="948879"/>
          </a:xfrm>
        </p:grpSpPr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10CC628C-B704-3F23-6981-25D37182FA4A}"/>
                </a:ext>
              </a:extLst>
            </p:cNvPr>
            <p:cNvSpPr/>
            <p:nvPr/>
          </p:nvSpPr>
          <p:spPr>
            <a:xfrm>
              <a:off x="0" y="0"/>
              <a:ext cx="2248948" cy="901254"/>
            </a:xfrm>
            <a:custGeom>
              <a:avLst/>
              <a:gdLst/>
              <a:ahLst/>
              <a:cxnLst/>
              <a:rect l="l" t="t" r="r" b="b"/>
              <a:pathLst>
                <a:path w="2248948" h="901254">
                  <a:moveTo>
                    <a:pt x="0" y="0"/>
                  </a:moveTo>
                  <a:lnTo>
                    <a:pt x="2248948" y="0"/>
                  </a:lnTo>
                  <a:lnTo>
                    <a:pt x="2248948" y="901254"/>
                  </a:lnTo>
                  <a:lnTo>
                    <a:pt x="0" y="901254"/>
                  </a:lnTo>
                  <a:close/>
                </a:path>
              </a:pathLst>
            </a:custGeom>
            <a:solidFill>
              <a:srgbClr val="82B52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9">
              <a:extLst>
                <a:ext uri="{FF2B5EF4-FFF2-40B4-BE49-F238E27FC236}">
                  <a16:creationId xmlns:a16="http://schemas.microsoft.com/office/drawing/2014/main" id="{9D2B7C5A-2ECE-E93D-E69D-1FF0D2B711F4}"/>
                </a:ext>
              </a:extLst>
            </p:cNvPr>
            <p:cNvSpPr txBox="1"/>
            <p:nvPr/>
          </p:nvSpPr>
          <p:spPr>
            <a:xfrm>
              <a:off x="0" y="-47625"/>
              <a:ext cx="2248948" cy="948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7" name="Freeform 10">
            <a:extLst>
              <a:ext uri="{FF2B5EF4-FFF2-40B4-BE49-F238E27FC236}">
                <a16:creationId xmlns:a16="http://schemas.microsoft.com/office/drawing/2014/main" id="{242BF256-CC51-1B60-B0C7-7A4EDBBCC64F}"/>
              </a:ext>
            </a:extLst>
          </p:cNvPr>
          <p:cNvSpPr/>
          <p:nvPr/>
        </p:nvSpPr>
        <p:spPr>
          <a:xfrm>
            <a:off x="12365782" y="3906485"/>
            <a:ext cx="1197817" cy="1107995"/>
          </a:xfrm>
          <a:custGeom>
            <a:avLst/>
            <a:gdLst/>
            <a:ahLst/>
            <a:cxnLst/>
            <a:rect l="l" t="t" r="r" b="b"/>
            <a:pathLst>
              <a:path w="426720" h="426720">
                <a:moveTo>
                  <a:pt x="0" y="0"/>
                </a:moveTo>
                <a:lnTo>
                  <a:pt x="426721" y="0"/>
                </a:lnTo>
                <a:lnTo>
                  <a:pt x="426721" y="426720"/>
                </a:lnTo>
                <a:lnTo>
                  <a:pt x="0" y="4267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15">
            <a:extLst>
              <a:ext uri="{FF2B5EF4-FFF2-40B4-BE49-F238E27FC236}">
                <a16:creationId xmlns:a16="http://schemas.microsoft.com/office/drawing/2014/main" id="{E3600468-5485-E091-3F5B-F2990B8BA802}"/>
              </a:ext>
            </a:extLst>
          </p:cNvPr>
          <p:cNvSpPr txBox="1"/>
          <p:nvPr/>
        </p:nvSpPr>
        <p:spPr>
          <a:xfrm>
            <a:off x="13733949" y="3903884"/>
            <a:ext cx="3875702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A CAG works </a:t>
            </a:r>
          </a:p>
          <a:p>
            <a:pPr algn="l"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with IDOT to:</a:t>
            </a: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8F5FD945-AF79-C764-913E-28CA2B5246F2}"/>
              </a:ext>
            </a:extLst>
          </p:cNvPr>
          <p:cNvSpPr txBox="1"/>
          <p:nvPr/>
        </p:nvSpPr>
        <p:spPr>
          <a:xfrm>
            <a:off x="12500169" y="5123954"/>
            <a:ext cx="4873431" cy="3259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400" b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Identify stakeholder interests &amp; values</a:t>
            </a:r>
          </a:p>
          <a:p>
            <a:pPr marL="285750" indent="-28575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400" b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Develop improvement options</a:t>
            </a:r>
          </a:p>
          <a:p>
            <a:pPr marL="285750" indent="-28575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400" b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Evaluate the potential effects of those options on community resources</a:t>
            </a:r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E5177E77-F3A7-E5AF-98D6-59076D05E6BB}"/>
              </a:ext>
            </a:extLst>
          </p:cNvPr>
          <p:cNvGrpSpPr/>
          <p:nvPr/>
        </p:nvGrpSpPr>
        <p:grpSpPr>
          <a:xfrm>
            <a:off x="0" y="0"/>
            <a:ext cx="18288000" cy="1409700"/>
            <a:chOff x="0" y="0"/>
            <a:chExt cx="3261101" cy="42487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F8736A8F-B9A7-BFAF-8E5B-AEFA8A2CE977}"/>
                </a:ext>
              </a:extLst>
            </p:cNvPr>
            <p:cNvSpPr/>
            <p:nvPr/>
          </p:nvSpPr>
          <p:spPr>
            <a:xfrm>
              <a:off x="0" y="0"/>
              <a:ext cx="3261101" cy="424876"/>
            </a:xfrm>
            <a:custGeom>
              <a:avLst/>
              <a:gdLst/>
              <a:ahLst/>
              <a:cxnLst/>
              <a:rect l="l" t="t" r="r" b="b"/>
              <a:pathLst>
                <a:path w="3261101" h="424876">
                  <a:moveTo>
                    <a:pt x="0" y="0"/>
                  </a:moveTo>
                  <a:lnTo>
                    <a:pt x="3261101" y="0"/>
                  </a:lnTo>
                  <a:lnTo>
                    <a:pt x="3261101" y="424876"/>
                  </a:lnTo>
                  <a:lnTo>
                    <a:pt x="0" y="4248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7">
              <a:extLst>
                <a:ext uri="{FF2B5EF4-FFF2-40B4-BE49-F238E27FC236}">
                  <a16:creationId xmlns:a16="http://schemas.microsoft.com/office/drawing/2014/main" id="{15DFCCC5-421F-D205-4812-FE5D1ECBBDB0}"/>
                </a:ext>
              </a:extLst>
            </p:cNvPr>
            <p:cNvSpPr txBox="1"/>
            <p:nvPr/>
          </p:nvSpPr>
          <p:spPr>
            <a:xfrm>
              <a:off x="0" y="-47625"/>
              <a:ext cx="3261101" cy="4725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14" name="TextBox 23">
            <a:extLst>
              <a:ext uri="{FF2B5EF4-FFF2-40B4-BE49-F238E27FC236}">
                <a16:creationId xmlns:a16="http://schemas.microsoft.com/office/drawing/2014/main" id="{FFBA50FD-2A43-9F3A-46C1-9BF13690F03A}"/>
              </a:ext>
            </a:extLst>
          </p:cNvPr>
          <p:cNvSpPr txBox="1"/>
          <p:nvPr/>
        </p:nvSpPr>
        <p:spPr>
          <a:xfrm>
            <a:off x="6438393" y="824518"/>
            <a:ext cx="115062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2800" spc="-4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IL Route 15 and Bond Avenue in East St. Louis</a:t>
            </a:r>
          </a:p>
        </p:txBody>
      </p:sp>
      <p:sp>
        <p:nvSpPr>
          <p:cNvPr id="16" name="TextBox 21">
            <a:extLst>
              <a:ext uri="{FF2B5EF4-FFF2-40B4-BE49-F238E27FC236}">
                <a16:creationId xmlns:a16="http://schemas.microsoft.com/office/drawing/2014/main" id="{A4A96908-95DB-066D-14FC-D01A01018289}"/>
              </a:ext>
            </a:extLst>
          </p:cNvPr>
          <p:cNvSpPr txBox="1"/>
          <p:nvPr/>
        </p:nvSpPr>
        <p:spPr>
          <a:xfrm>
            <a:off x="6019800" y="174727"/>
            <a:ext cx="1192479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3600">
                <a:latin typeface="League Spartan"/>
                <a:ea typeface="League Spartan"/>
                <a:cs typeface="League Spartan"/>
                <a:sym typeface="League Spartan"/>
              </a:rPr>
              <a:t>Community Advisory Group (CAG) Meeting #1</a:t>
            </a:r>
          </a:p>
        </p:txBody>
      </p:sp>
      <p:pic>
        <p:nvPicPr>
          <p:cNvPr id="18" name="Picture 17" descr="The image depicts an environmental study (PEL) linkage for East St. Louis, featuring icons for environmental links and routes along Illinois Route 15 and Bond Avenue.&#10;&#10;AI-generated content may be incorrect.">
            <a:extLst>
              <a:ext uri="{FF2B5EF4-FFF2-40B4-BE49-F238E27FC236}">
                <a16:creationId xmlns:a16="http://schemas.microsoft.com/office/drawing/2014/main" id="{90DA0B5A-D9D0-096E-F7ED-C2D7264F90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52372" y="139148"/>
            <a:ext cx="1374748" cy="137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977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AA3DB4-CA86-D0D5-DEA9-F66AC9C9F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87811E90-3EDF-DCCA-8A96-B833690A2286}"/>
              </a:ext>
            </a:extLst>
          </p:cNvPr>
          <p:cNvSpPr txBox="1"/>
          <p:nvPr/>
        </p:nvSpPr>
        <p:spPr>
          <a:xfrm>
            <a:off x="1740131" y="2171700"/>
            <a:ext cx="15633469" cy="1015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248"/>
              </a:lnSpc>
              <a:spcBef>
                <a:spcPct val="0"/>
              </a:spcBef>
            </a:pPr>
            <a:r>
              <a:rPr lang="en-US" sz="5891" b="1">
                <a:latin typeface="League Spartan"/>
                <a:ea typeface="League Spartan"/>
                <a:cs typeface="League Spartan"/>
                <a:sym typeface="League Spartan"/>
              </a:rPr>
              <a:t>CAG Goals &amp; Expectations</a:t>
            </a:r>
          </a:p>
        </p:txBody>
      </p:sp>
      <p:sp>
        <p:nvSpPr>
          <p:cNvPr id="20" name="AutoShape 20">
            <a:extLst>
              <a:ext uri="{FF2B5EF4-FFF2-40B4-BE49-F238E27FC236}">
                <a16:creationId xmlns:a16="http://schemas.microsoft.com/office/drawing/2014/main" id="{3B0D0BBB-8C77-83F3-8852-E629A720D827}"/>
              </a:ext>
            </a:extLst>
          </p:cNvPr>
          <p:cNvSpPr/>
          <p:nvPr/>
        </p:nvSpPr>
        <p:spPr>
          <a:xfrm>
            <a:off x="1764848" y="3598917"/>
            <a:ext cx="2067166" cy="0"/>
          </a:xfrm>
          <a:prstGeom prst="line">
            <a:avLst/>
          </a:prstGeom>
          <a:ln w="38100" cap="flat">
            <a:solidFill>
              <a:srgbClr val="82B5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22">
            <a:extLst>
              <a:ext uri="{FF2B5EF4-FFF2-40B4-BE49-F238E27FC236}">
                <a16:creationId xmlns:a16="http://schemas.microsoft.com/office/drawing/2014/main" id="{0B7E65FF-471C-C03C-BBCB-33C2538167EE}"/>
              </a:ext>
            </a:extLst>
          </p:cNvPr>
          <p:cNvSpPr txBox="1"/>
          <p:nvPr/>
        </p:nvSpPr>
        <p:spPr>
          <a:xfrm>
            <a:off x="1764847" y="3924300"/>
            <a:ext cx="14846753" cy="5471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4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Input from all participants in the process is valued and considered.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4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All participants must keep an open mind and participate openly, honestly, and respectfully.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4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All participants should work collaboratively and cooperatively to seek a general understanding of the project and the perspectives of others.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4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A general understanding of agreement is “when a majority of the stakeholders agrees on a particular issue, while the remainder of stakeholders agrees its input has been heard and duly considered and that the process as a whole was fair.”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4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Stakeholder input will be documented and duly considered in the Study’s needs identification, and the future development and evaluation of potential solutions.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sz="2400">
              <a:latin typeface="Arial" panose="020B0604020202020204" pitchFamily="34" charset="0"/>
              <a:ea typeface="Raleway"/>
              <a:cs typeface="Arial" panose="020B0604020202020204" pitchFamily="34" charset="0"/>
              <a:sym typeface="Raleway"/>
            </a:endParaRPr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E64F6558-BDA4-CDD7-20F2-5A86EE0EB173}"/>
              </a:ext>
            </a:extLst>
          </p:cNvPr>
          <p:cNvGrpSpPr/>
          <p:nvPr/>
        </p:nvGrpSpPr>
        <p:grpSpPr>
          <a:xfrm>
            <a:off x="0" y="0"/>
            <a:ext cx="18288000" cy="1409700"/>
            <a:chOff x="0" y="0"/>
            <a:chExt cx="3261101" cy="424876"/>
          </a:xfrm>
          <a:solidFill>
            <a:srgbClr val="81B529"/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0888E995-9A07-6C6F-491D-BD0ACDCF2498}"/>
                </a:ext>
              </a:extLst>
            </p:cNvPr>
            <p:cNvSpPr/>
            <p:nvPr/>
          </p:nvSpPr>
          <p:spPr>
            <a:xfrm>
              <a:off x="0" y="0"/>
              <a:ext cx="3261101" cy="424876"/>
            </a:xfrm>
            <a:custGeom>
              <a:avLst/>
              <a:gdLst/>
              <a:ahLst/>
              <a:cxnLst/>
              <a:rect l="l" t="t" r="r" b="b"/>
              <a:pathLst>
                <a:path w="3261101" h="424876">
                  <a:moveTo>
                    <a:pt x="0" y="0"/>
                  </a:moveTo>
                  <a:lnTo>
                    <a:pt x="3261101" y="0"/>
                  </a:lnTo>
                  <a:lnTo>
                    <a:pt x="3261101" y="424876"/>
                  </a:lnTo>
                  <a:lnTo>
                    <a:pt x="0" y="4248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945D1705-8E6F-115A-949C-009F660AF2F6}"/>
                </a:ext>
              </a:extLst>
            </p:cNvPr>
            <p:cNvSpPr txBox="1"/>
            <p:nvPr/>
          </p:nvSpPr>
          <p:spPr>
            <a:xfrm>
              <a:off x="0" y="-47625"/>
              <a:ext cx="3261101" cy="47250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8" name="TextBox 23">
            <a:extLst>
              <a:ext uri="{FF2B5EF4-FFF2-40B4-BE49-F238E27FC236}">
                <a16:creationId xmlns:a16="http://schemas.microsoft.com/office/drawing/2014/main" id="{AA6C3602-96F1-0431-8CCD-A3268F9FF95B}"/>
              </a:ext>
            </a:extLst>
          </p:cNvPr>
          <p:cNvSpPr txBox="1"/>
          <p:nvPr/>
        </p:nvSpPr>
        <p:spPr>
          <a:xfrm>
            <a:off x="6438393" y="824518"/>
            <a:ext cx="115062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2800" spc="-4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IL Route 15 and Bond Avenue in East St. Louis</a:t>
            </a:r>
          </a:p>
        </p:txBody>
      </p:sp>
      <p:sp>
        <p:nvSpPr>
          <p:cNvPr id="10" name="TextBox 21">
            <a:extLst>
              <a:ext uri="{FF2B5EF4-FFF2-40B4-BE49-F238E27FC236}">
                <a16:creationId xmlns:a16="http://schemas.microsoft.com/office/drawing/2014/main" id="{8D6BB3FE-F870-6FF0-C528-32F46960CDAC}"/>
              </a:ext>
            </a:extLst>
          </p:cNvPr>
          <p:cNvSpPr txBox="1"/>
          <p:nvPr/>
        </p:nvSpPr>
        <p:spPr>
          <a:xfrm>
            <a:off x="6019800" y="174727"/>
            <a:ext cx="1192479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3600">
                <a:latin typeface="League Spartan"/>
                <a:ea typeface="League Spartan"/>
                <a:cs typeface="League Spartan"/>
                <a:sym typeface="League Spartan"/>
              </a:rPr>
              <a:t>Community Advisory Group (CAG) Meeting #1</a:t>
            </a:r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943F43BA-ECBD-1D47-22C0-8A0024441965}"/>
              </a:ext>
            </a:extLst>
          </p:cNvPr>
          <p:cNvSpPr/>
          <p:nvPr/>
        </p:nvSpPr>
        <p:spPr>
          <a:xfrm rot="16200000">
            <a:off x="14144145" y="6143143"/>
            <a:ext cx="5392112" cy="2895601"/>
          </a:xfrm>
          <a:prstGeom prst="rtTriangle">
            <a:avLst/>
          </a:prstGeom>
          <a:solidFill>
            <a:srgbClr val="F471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E55429C8-501E-2AFC-C3BC-DBA78F4CC93B}"/>
              </a:ext>
            </a:extLst>
          </p:cNvPr>
          <p:cNvSpPr/>
          <p:nvPr/>
        </p:nvSpPr>
        <p:spPr>
          <a:xfrm rot="16200000">
            <a:off x="14942555" y="6941556"/>
            <a:ext cx="4021113" cy="2669774"/>
          </a:xfrm>
          <a:prstGeom prst="rtTriangle">
            <a:avLst/>
          </a:prstGeom>
          <a:solidFill>
            <a:srgbClr val="3A3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62D01870-4D84-1A2E-40B5-192648A35718}"/>
              </a:ext>
            </a:extLst>
          </p:cNvPr>
          <p:cNvSpPr/>
          <p:nvPr/>
        </p:nvSpPr>
        <p:spPr>
          <a:xfrm rot="16200000">
            <a:off x="15623631" y="7622629"/>
            <a:ext cx="2698522" cy="263021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The image depicts an environmental study (PEL) linkage for East St. Louis, featuring icons for environmental links and routes along Illinois Route 15 and Bond Avenue.&#10;&#10;AI-generated content may be incorrect.">
            <a:extLst>
              <a:ext uri="{FF2B5EF4-FFF2-40B4-BE49-F238E27FC236}">
                <a16:creationId xmlns:a16="http://schemas.microsoft.com/office/drawing/2014/main" id="{237659E0-48D3-322F-7901-4B86FA7DAD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52372" y="139148"/>
            <a:ext cx="1374748" cy="137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328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B9ADDC-8F6E-E790-DEF8-A9CE9CBED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2">
            <a:extLst>
              <a:ext uri="{FF2B5EF4-FFF2-40B4-BE49-F238E27FC236}">
                <a16:creationId xmlns:a16="http://schemas.microsoft.com/office/drawing/2014/main" id="{E0B5B5CB-8E69-4A34-91B8-F7E0A900949B}"/>
              </a:ext>
            </a:extLst>
          </p:cNvPr>
          <p:cNvSpPr txBox="1"/>
          <p:nvPr/>
        </p:nvSpPr>
        <p:spPr>
          <a:xfrm>
            <a:off x="1764847" y="4076700"/>
            <a:ext cx="14846753" cy="38095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4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All participants in the process must treat each other with respect and dignity.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4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The study must progress at a reasonable pace, with each CAG meeting building on the previous meeting.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4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IDOT and FHWA will serve as the lead agencies and make final study decisions.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4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Meetings will be documented, and meeting summaries will be made available to the public.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4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Participants should express their ideas, feelings, and concerns so that the group can consider them during the study.</a:t>
            </a:r>
          </a:p>
          <a:p>
            <a:pPr marL="342900" indent="-3429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4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Participants should support the guidance provided by the CAG facilitator. </a:t>
            </a:r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94C91A70-4D5A-4399-5FC3-63BDB9085B44}"/>
              </a:ext>
            </a:extLst>
          </p:cNvPr>
          <p:cNvGrpSpPr/>
          <p:nvPr/>
        </p:nvGrpSpPr>
        <p:grpSpPr>
          <a:xfrm>
            <a:off x="0" y="0"/>
            <a:ext cx="18288000" cy="1409700"/>
            <a:chOff x="0" y="0"/>
            <a:chExt cx="3261101" cy="42487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5F8FDF97-31F2-37C9-9305-02AE78FF86BB}"/>
                </a:ext>
              </a:extLst>
            </p:cNvPr>
            <p:cNvSpPr/>
            <p:nvPr/>
          </p:nvSpPr>
          <p:spPr>
            <a:xfrm>
              <a:off x="0" y="0"/>
              <a:ext cx="3261101" cy="424876"/>
            </a:xfrm>
            <a:custGeom>
              <a:avLst/>
              <a:gdLst/>
              <a:ahLst/>
              <a:cxnLst/>
              <a:rect l="l" t="t" r="r" b="b"/>
              <a:pathLst>
                <a:path w="3261101" h="424876">
                  <a:moveTo>
                    <a:pt x="0" y="0"/>
                  </a:moveTo>
                  <a:lnTo>
                    <a:pt x="3261101" y="0"/>
                  </a:lnTo>
                  <a:lnTo>
                    <a:pt x="3261101" y="424876"/>
                  </a:lnTo>
                  <a:lnTo>
                    <a:pt x="0" y="4248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A72829AB-0F76-4689-DDDA-C7B0ADC568B2}"/>
                </a:ext>
              </a:extLst>
            </p:cNvPr>
            <p:cNvSpPr txBox="1"/>
            <p:nvPr/>
          </p:nvSpPr>
          <p:spPr>
            <a:xfrm>
              <a:off x="0" y="-47625"/>
              <a:ext cx="3261101" cy="4725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8" name="TextBox 23">
            <a:extLst>
              <a:ext uri="{FF2B5EF4-FFF2-40B4-BE49-F238E27FC236}">
                <a16:creationId xmlns:a16="http://schemas.microsoft.com/office/drawing/2014/main" id="{54961C4D-4A3B-FD21-6577-D666AAA1A88E}"/>
              </a:ext>
            </a:extLst>
          </p:cNvPr>
          <p:cNvSpPr txBox="1"/>
          <p:nvPr/>
        </p:nvSpPr>
        <p:spPr>
          <a:xfrm>
            <a:off x="6438393" y="824518"/>
            <a:ext cx="115062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2800" spc="-4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IL Route 15 and Bond Avenue in East St. Louis</a:t>
            </a:r>
          </a:p>
        </p:txBody>
      </p:sp>
      <p:sp>
        <p:nvSpPr>
          <p:cNvPr id="10" name="TextBox 19">
            <a:extLst>
              <a:ext uri="{FF2B5EF4-FFF2-40B4-BE49-F238E27FC236}">
                <a16:creationId xmlns:a16="http://schemas.microsoft.com/office/drawing/2014/main" id="{2937AF26-9FA3-9E04-C88F-79136B08676B}"/>
              </a:ext>
            </a:extLst>
          </p:cNvPr>
          <p:cNvSpPr txBox="1"/>
          <p:nvPr/>
        </p:nvSpPr>
        <p:spPr>
          <a:xfrm>
            <a:off x="1740131" y="2171700"/>
            <a:ext cx="15633469" cy="1015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248"/>
              </a:lnSpc>
              <a:spcBef>
                <a:spcPct val="0"/>
              </a:spcBef>
            </a:pPr>
            <a:r>
              <a:rPr lang="en-US" sz="5891" b="1">
                <a:latin typeface="League Spartan"/>
                <a:ea typeface="League Spartan"/>
                <a:cs typeface="League Spartan"/>
                <a:sym typeface="League Spartan"/>
              </a:rPr>
              <a:t>CAG Goals &amp; Expectations</a:t>
            </a:r>
          </a:p>
        </p:txBody>
      </p:sp>
      <p:sp>
        <p:nvSpPr>
          <p:cNvPr id="12" name="AutoShape 20">
            <a:extLst>
              <a:ext uri="{FF2B5EF4-FFF2-40B4-BE49-F238E27FC236}">
                <a16:creationId xmlns:a16="http://schemas.microsoft.com/office/drawing/2014/main" id="{FA84BC04-EFA0-3AAD-5545-2D8D64E00285}"/>
              </a:ext>
            </a:extLst>
          </p:cNvPr>
          <p:cNvSpPr/>
          <p:nvPr/>
        </p:nvSpPr>
        <p:spPr>
          <a:xfrm>
            <a:off x="1764848" y="3598917"/>
            <a:ext cx="2067166" cy="0"/>
          </a:xfrm>
          <a:prstGeom prst="line">
            <a:avLst/>
          </a:prstGeom>
          <a:ln w="38100" cap="flat">
            <a:solidFill>
              <a:srgbClr val="82B5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0201FD5C-9FAF-C621-E2EC-641134C1A172}"/>
              </a:ext>
            </a:extLst>
          </p:cNvPr>
          <p:cNvSpPr txBox="1"/>
          <p:nvPr/>
        </p:nvSpPr>
        <p:spPr>
          <a:xfrm>
            <a:off x="6019800" y="174727"/>
            <a:ext cx="1192479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3600">
                <a:latin typeface="League Spartan"/>
                <a:ea typeface="League Spartan"/>
                <a:cs typeface="League Spartan"/>
                <a:sym typeface="League Spartan"/>
              </a:rPr>
              <a:t>Community Advisory Group (CAG) Meeting #1</a:t>
            </a: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8017D25C-C546-2C61-331B-B275B17395DF}"/>
              </a:ext>
            </a:extLst>
          </p:cNvPr>
          <p:cNvSpPr/>
          <p:nvPr/>
        </p:nvSpPr>
        <p:spPr>
          <a:xfrm rot="16200000">
            <a:off x="14144145" y="6143143"/>
            <a:ext cx="5392112" cy="2895601"/>
          </a:xfrm>
          <a:prstGeom prst="rtTriangle">
            <a:avLst/>
          </a:prstGeom>
          <a:solidFill>
            <a:srgbClr val="F471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AB6C10DB-12A2-D08D-7315-D12C400669AA}"/>
              </a:ext>
            </a:extLst>
          </p:cNvPr>
          <p:cNvSpPr/>
          <p:nvPr/>
        </p:nvSpPr>
        <p:spPr>
          <a:xfrm rot="16200000">
            <a:off x="14942555" y="6941556"/>
            <a:ext cx="4021113" cy="2669774"/>
          </a:xfrm>
          <a:prstGeom prst="rtTriangle">
            <a:avLst/>
          </a:prstGeom>
          <a:solidFill>
            <a:srgbClr val="3A3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>
            <a:extLst>
              <a:ext uri="{FF2B5EF4-FFF2-40B4-BE49-F238E27FC236}">
                <a16:creationId xmlns:a16="http://schemas.microsoft.com/office/drawing/2014/main" id="{6421C12B-CDE5-E533-C265-B7C26AC33370}"/>
              </a:ext>
            </a:extLst>
          </p:cNvPr>
          <p:cNvSpPr/>
          <p:nvPr/>
        </p:nvSpPr>
        <p:spPr>
          <a:xfrm rot="16200000">
            <a:off x="15623631" y="7622629"/>
            <a:ext cx="2698522" cy="263021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The image depicts an environmental study (PEL) linkage for East St. Louis, featuring icons for environmental links and routes along Illinois Route 15 and Bond Avenue.&#10;&#10;AI-generated content may be incorrect.">
            <a:extLst>
              <a:ext uri="{FF2B5EF4-FFF2-40B4-BE49-F238E27FC236}">
                <a16:creationId xmlns:a16="http://schemas.microsoft.com/office/drawing/2014/main" id="{95C3D81D-1258-46BF-D154-B6BA15F6A0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52372" y="139148"/>
            <a:ext cx="1374748" cy="137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227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A54802-4B3B-E33F-DAE6-4F731B214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BDB75348-5FA6-2A30-E70E-1088EB46B224}"/>
              </a:ext>
            </a:extLst>
          </p:cNvPr>
          <p:cNvSpPr txBox="1"/>
          <p:nvPr/>
        </p:nvSpPr>
        <p:spPr>
          <a:xfrm>
            <a:off x="1740131" y="2324100"/>
            <a:ext cx="15633469" cy="1015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248"/>
              </a:lnSpc>
              <a:spcBef>
                <a:spcPct val="0"/>
              </a:spcBef>
            </a:pPr>
            <a:r>
              <a:rPr lang="en-US" sz="5891" b="1">
                <a:latin typeface="League Spartan"/>
                <a:ea typeface="League Spartan"/>
                <a:cs typeface="League Spartan"/>
                <a:sym typeface="League Spartan"/>
              </a:rPr>
              <a:t>What is a PEL?</a:t>
            </a:r>
          </a:p>
        </p:txBody>
      </p:sp>
      <p:sp>
        <p:nvSpPr>
          <p:cNvPr id="20" name="AutoShape 20">
            <a:extLst>
              <a:ext uri="{FF2B5EF4-FFF2-40B4-BE49-F238E27FC236}">
                <a16:creationId xmlns:a16="http://schemas.microsoft.com/office/drawing/2014/main" id="{2EB398F8-7852-E695-7FA7-7DFB1B5960B7}"/>
              </a:ext>
            </a:extLst>
          </p:cNvPr>
          <p:cNvSpPr/>
          <p:nvPr/>
        </p:nvSpPr>
        <p:spPr>
          <a:xfrm>
            <a:off x="1764848" y="3751317"/>
            <a:ext cx="2067166" cy="0"/>
          </a:xfrm>
          <a:prstGeom prst="line">
            <a:avLst/>
          </a:prstGeom>
          <a:ln w="38100" cap="flat">
            <a:solidFill>
              <a:srgbClr val="82B5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22">
            <a:extLst>
              <a:ext uri="{FF2B5EF4-FFF2-40B4-BE49-F238E27FC236}">
                <a16:creationId xmlns:a16="http://schemas.microsoft.com/office/drawing/2014/main" id="{D0A25F1C-3E87-CE26-B583-AA89F6A12844}"/>
              </a:ext>
            </a:extLst>
          </p:cNvPr>
          <p:cNvSpPr txBox="1"/>
          <p:nvPr/>
        </p:nvSpPr>
        <p:spPr>
          <a:xfrm>
            <a:off x="1764847" y="4095507"/>
            <a:ext cx="15388619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A PEL (Planning and Environmental Linkage) is a </a:t>
            </a:r>
            <a:r>
              <a:rPr lang="en-US" sz="3200" b="1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collaborative</a:t>
            </a: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 approach involving local and State DOTs, Federal agencies, and resource agencies that links transportation planning to the environmental review process while considering </a:t>
            </a:r>
            <a:r>
              <a:rPr lang="en-US" sz="3200" b="1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environmental, community, </a:t>
            </a: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and</a:t>
            </a:r>
            <a:r>
              <a:rPr lang="en-US" sz="3200" b="1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 economic goals </a:t>
            </a:r>
            <a:r>
              <a:rPr lang="en-US" sz="320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early in the process.</a:t>
            </a: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76E82FFC-C299-AACE-586F-462BF0E59055}"/>
              </a:ext>
            </a:extLst>
          </p:cNvPr>
          <p:cNvSpPr txBox="1"/>
          <p:nvPr/>
        </p:nvSpPr>
        <p:spPr>
          <a:xfrm>
            <a:off x="1736502" y="7429500"/>
            <a:ext cx="15633469" cy="973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248"/>
              </a:lnSpc>
              <a:spcBef>
                <a:spcPct val="0"/>
              </a:spcBef>
            </a:pPr>
            <a:r>
              <a:rPr lang="en-US" sz="4400" b="1">
                <a:solidFill>
                  <a:srgbClr val="EB6E1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Why use a PEL?</a:t>
            </a:r>
          </a:p>
        </p:txBody>
      </p:sp>
      <p:pic>
        <p:nvPicPr>
          <p:cNvPr id="6" name="Picture 5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12D0C5CE-50F3-8D04-4147-4A058A9540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3" t="43701" r="2835"/>
          <a:stretch>
            <a:fillRect/>
          </a:stretch>
        </p:blipFill>
        <p:spPr bwMode="auto">
          <a:xfrm>
            <a:off x="6705600" y="6896100"/>
            <a:ext cx="10447866" cy="23285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935DB8C-60EB-8C2A-A86B-953394A8FFB6}"/>
              </a:ext>
            </a:extLst>
          </p:cNvPr>
          <p:cNvCxnSpPr>
            <a:cxnSpLocks/>
          </p:cNvCxnSpPr>
          <p:nvPr/>
        </p:nvCxnSpPr>
        <p:spPr>
          <a:xfrm>
            <a:off x="1736502" y="8402843"/>
            <a:ext cx="4801421" cy="0"/>
          </a:xfrm>
          <a:prstGeom prst="straightConnector1">
            <a:avLst/>
          </a:prstGeom>
          <a:ln w="76200" cap="flat" cmpd="sng" algn="ctr">
            <a:solidFill>
              <a:srgbClr val="EB6E1D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2" name="Group 5">
            <a:extLst>
              <a:ext uri="{FF2B5EF4-FFF2-40B4-BE49-F238E27FC236}">
                <a16:creationId xmlns:a16="http://schemas.microsoft.com/office/drawing/2014/main" id="{C422F929-D026-1C30-3897-74860F17F545}"/>
              </a:ext>
            </a:extLst>
          </p:cNvPr>
          <p:cNvGrpSpPr/>
          <p:nvPr/>
        </p:nvGrpSpPr>
        <p:grpSpPr>
          <a:xfrm>
            <a:off x="0" y="0"/>
            <a:ext cx="18288000" cy="1409700"/>
            <a:chOff x="0" y="0"/>
            <a:chExt cx="3261101" cy="42487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B56712A6-8D1E-72A2-8DA3-24A5E4DD38A7}"/>
                </a:ext>
              </a:extLst>
            </p:cNvPr>
            <p:cNvSpPr/>
            <p:nvPr/>
          </p:nvSpPr>
          <p:spPr>
            <a:xfrm>
              <a:off x="0" y="0"/>
              <a:ext cx="3261101" cy="424876"/>
            </a:xfrm>
            <a:custGeom>
              <a:avLst/>
              <a:gdLst/>
              <a:ahLst/>
              <a:cxnLst/>
              <a:rect l="l" t="t" r="r" b="b"/>
              <a:pathLst>
                <a:path w="3261101" h="424876">
                  <a:moveTo>
                    <a:pt x="0" y="0"/>
                  </a:moveTo>
                  <a:lnTo>
                    <a:pt x="3261101" y="0"/>
                  </a:lnTo>
                  <a:lnTo>
                    <a:pt x="3261101" y="424876"/>
                  </a:lnTo>
                  <a:lnTo>
                    <a:pt x="0" y="4248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C36051F3-B979-59FF-D86C-C8163FCCC4D4}"/>
                </a:ext>
              </a:extLst>
            </p:cNvPr>
            <p:cNvSpPr txBox="1"/>
            <p:nvPr/>
          </p:nvSpPr>
          <p:spPr>
            <a:xfrm>
              <a:off x="0" y="-47625"/>
              <a:ext cx="3261101" cy="4725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11" name="TextBox 23">
            <a:extLst>
              <a:ext uri="{FF2B5EF4-FFF2-40B4-BE49-F238E27FC236}">
                <a16:creationId xmlns:a16="http://schemas.microsoft.com/office/drawing/2014/main" id="{AE4EFA11-3A1A-B9BF-15C8-9D69E8E07D97}"/>
              </a:ext>
            </a:extLst>
          </p:cNvPr>
          <p:cNvSpPr txBox="1"/>
          <p:nvPr/>
        </p:nvSpPr>
        <p:spPr>
          <a:xfrm>
            <a:off x="6438393" y="824518"/>
            <a:ext cx="115062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2800" spc="-40"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IL Route 15 and Bond Avenue in East St. Louis</a:t>
            </a:r>
          </a:p>
        </p:txBody>
      </p:sp>
      <p:sp>
        <p:nvSpPr>
          <p:cNvPr id="13" name="TextBox 21">
            <a:extLst>
              <a:ext uri="{FF2B5EF4-FFF2-40B4-BE49-F238E27FC236}">
                <a16:creationId xmlns:a16="http://schemas.microsoft.com/office/drawing/2014/main" id="{F5594C4F-7EA5-6AAC-1B86-01748174BFC2}"/>
              </a:ext>
            </a:extLst>
          </p:cNvPr>
          <p:cNvSpPr txBox="1"/>
          <p:nvPr/>
        </p:nvSpPr>
        <p:spPr>
          <a:xfrm>
            <a:off x="6019800" y="174727"/>
            <a:ext cx="1192479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3600">
                <a:latin typeface="League Spartan"/>
                <a:ea typeface="League Spartan"/>
                <a:cs typeface="League Spartan"/>
                <a:sym typeface="League Spartan"/>
              </a:rPr>
              <a:t>Community Advisory Group (CAG) Meeting #1</a:t>
            </a:r>
          </a:p>
        </p:txBody>
      </p:sp>
      <p:pic>
        <p:nvPicPr>
          <p:cNvPr id="15" name="Picture 14" descr="The image depicts an environmental study (PEL) linkage for East St. Louis, featuring icons for environmental links and routes along Illinois Route 15 and Bond Avenue.&#10;&#10;AI-generated content may be incorrect.">
            <a:extLst>
              <a:ext uri="{FF2B5EF4-FFF2-40B4-BE49-F238E27FC236}">
                <a16:creationId xmlns:a16="http://schemas.microsoft.com/office/drawing/2014/main" id="{1A0E937A-2C09-BC0F-EBF8-525784E3EA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52372" y="139148"/>
            <a:ext cx="1374748" cy="137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8069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6692D4D98C1A438C9188BAD54C44D6" ma:contentTypeVersion="13" ma:contentTypeDescription="Create a new document." ma:contentTypeScope="" ma:versionID="2ba6145bb0d5caea3076ceb945f23726">
  <xsd:schema xmlns:xsd="http://www.w3.org/2001/XMLSchema" xmlns:xs="http://www.w3.org/2001/XMLSchema" xmlns:p="http://schemas.microsoft.com/office/2006/metadata/properties" xmlns:ns2="d73eaa44-1ef8-49f9-8c86-dd9a223e503b" xmlns:ns3="d43dbfb0-1537-40c5-911c-4b11fcf73d20" targetNamespace="http://schemas.microsoft.com/office/2006/metadata/properties" ma:root="true" ma:fieldsID="3efa0ac0582b1f97bd48131d2da07b8b" ns2:_="" ns3:_="">
    <xsd:import namespace="d73eaa44-1ef8-49f9-8c86-dd9a223e503b"/>
    <xsd:import namespace="d43dbfb0-1537-40c5-911c-4b11fcf73d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3eaa44-1ef8-49f9-8c86-dd9a223e50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b67991d9-8e33-48bd-96ce-0e180c7c5d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3dbfb0-1537-40c5-911c-4b11fcf73d20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20d21892-773c-4ebe-a8ae-d76a80ee090a}" ma:internalName="TaxCatchAll" ma:showField="CatchAllData" ma:web="d43dbfb0-1537-40c5-911c-4b11fcf73d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73eaa44-1ef8-49f9-8c86-dd9a223e503b">
      <Terms xmlns="http://schemas.microsoft.com/office/infopath/2007/PartnerControls"/>
    </lcf76f155ced4ddcb4097134ff3c332f>
    <TaxCatchAll xmlns="d43dbfb0-1537-40c5-911c-4b11fcf73d20" xsi:nil="true"/>
  </documentManagement>
</p:properties>
</file>

<file path=customXml/itemProps1.xml><?xml version="1.0" encoding="utf-8"?>
<ds:datastoreItem xmlns:ds="http://schemas.openxmlformats.org/officeDocument/2006/customXml" ds:itemID="{2C36929F-33DD-42E6-B0B7-33162EEEC4E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5295D5-FFEF-45E5-B034-68E4F2EAA335}">
  <ds:schemaRefs>
    <ds:schemaRef ds:uri="d43dbfb0-1537-40c5-911c-4b11fcf73d20"/>
    <ds:schemaRef ds:uri="d73eaa44-1ef8-49f9-8c86-dd9a223e503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AC0C7C3-4A11-411A-8D52-B9376DCE550A}">
  <ds:schemaRefs>
    <ds:schemaRef ds:uri="d73eaa44-1ef8-49f9-8c86-dd9a223e503b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www.w3.org/XML/1998/namespace"/>
    <ds:schemaRef ds:uri="d43dbfb0-1537-40c5-911c-4b11fcf73d2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1486</Words>
  <Application>Microsoft Office PowerPoint</Application>
  <PresentationFormat>Custom</PresentationFormat>
  <Paragraphs>190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League Spartan</vt:lpstr>
      <vt:lpstr>Arial</vt:lpstr>
      <vt:lpstr>Raleway Bold</vt:lpstr>
      <vt:lpstr>Wingdings</vt:lpstr>
      <vt:lpstr>Calibri</vt:lpstr>
      <vt:lpstr>Aptos</vt:lpstr>
      <vt:lpstr>Raleway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Planning and Environmental Linkages Study (IL Route 15 &amp; Bond Ave in East St. Louis)</dc:title>
  <dc:creator>Keena Johnson</dc:creator>
  <cp:lastModifiedBy>Sarah Wells</cp:lastModifiedBy>
  <cp:revision>2</cp:revision>
  <cp:lastPrinted>2026-08-19T13:25:47Z</cp:lastPrinted>
  <dcterms:created xsi:type="dcterms:W3CDTF">2006-08-16T00:00:00Z</dcterms:created>
  <dcterms:modified xsi:type="dcterms:W3CDTF">2026-08-21T16:30:33Z</dcterms:modified>
  <dc:identifier>DAHQTQuqTFA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0x010100CB6692D4D98C1A438C9188BAD54C44D6</vt:lpwstr>
  </property>
  <property fmtid="{D5CDD505-2E9C-101B-9397-08002B2CF9AE}" pid="3" name="MediaServiceImageTags">
    <vt:lpwstr/>
  </property>
</Properties>
</file>